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9A0F_E063E1EB.xml" ContentType="application/vnd.ms-powerpoint.comments+xml"/>
  <Override PartName="/ppt/notesSlides/notesSlide15.xml" ContentType="application/vnd.openxmlformats-officedocument.presentationml.notesSlide+xml"/>
  <Override PartName="/ppt/comments/modernComment_161_E7094573.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09" r:id="rId5"/>
    <p:sldId id="330" r:id="rId6"/>
    <p:sldId id="321" r:id="rId7"/>
    <p:sldId id="344" r:id="rId8"/>
    <p:sldId id="345" r:id="rId9"/>
    <p:sldId id="346" r:id="rId10"/>
    <p:sldId id="347" r:id="rId11"/>
    <p:sldId id="348" r:id="rId12"/>
    <p:sldId id="263" r:id="rId13"/>
    <p:sldId id="104863" r:id="rId14"/>
    <p:sldId id="360" r:id="rId15"/>
    <p:sldId id="104981" r:id="rId16"/>
    <p:sldId id="104859" r:id="rId17"/>
    <p:sldId id="104975" r:id="rId18"/>
    <p:sldId id="353" r:id="rId19"/>
    <p:sldId id="104982" r:id="rId20"/>
    <p:sldId id="351" r:id="rId21"/>
    <p:sldId id="354" r:id="rId22"/>
    <p:sldId id="358" r:id="rId23"/>
    <p:sldId id="323"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4DAB25-D518-BCB8-3706-B3D58BBEFB11}" name="Ertan Ahmeti" initials="" userId="S::eahmeti@vantagegroup.com::57df5793-cfbc-404e-92cc-1d318362e749" providerId="AD"/>
  <p188:author id="{7CC10C40-34B7-F005-77CC-79731601602C}" name="Jennifer Janzen" initials="JJ" userId="S::jjanzen@vantagegroup.com::adfd5462-255c-4d03-9b13-7e46674c9d29" providerId="AD"/>
  <p188:author id="{F2D5DF49-C346-65C5-64C7-9D57EAB03DC1}" name="Ellen Preimesberger" initials="EP" userId="S::epreimesberger@vantagegroup.com::c505358a-ccdf-4348-8919-e7b432e34625" providerId="AD"/>
  <p188:author id="{038C2E53-C8EF-78B8-929C-A108C043B9DE}" name="Turner, Natasha L" initials="NT" userId="S::nturner@panynj.gov::b637bbd2-13c6-43d9-a8bb-9e2492de3973" providerId="AD"/>
  <p188:author id="{A18A1C78-E991-7449-C083-18B0D18EABAC}" name="Philana Potter" initials="PP" userId="S::ppotter@vantagegroup.com::73db5647-0774-465a-8d0d-dfd174a4649d" providerId="AD"/>
  <p188:author id="{D1B6C2A8-33F8-3E9B-BF3E-F693D3FEB12B}" name="Katie Knight" initials="KK" userId="S::kknight@vantagegroup.com::58bb67a8-e175-4501-ab75-9c796a2664b8" providerId="AD"/>
  <p188:author id="{DDF177AA-0385-DA1B-0782-984DD3F9677C}" name="Rose, Dianna" initials="RD" userId="S::dirose@panynj.gov::fae40c14-1d70-42bb-ab1c-a7e98cae3622" providerId="AD"/>
  <p188:author id="{3A725CCB-B9FE-2E61-49EE-127F1B93C4DB}" name="Bather-Taylor, Suzette C (She/Her)" initials="B(" userId="S::sbtaylor_panynj.gov#ext#@vantageairportgroup.onmicrosoft.com::ce06d38a-911a-46c0-abad-dd078817ae8b" providerId="AD"/>
  <p188:author id="{F116BAE7-38BB-3167-A70A-FCBA482E2B6B}" name="Parekh, Hersh K" initials="HP" userId="S::HPAREKH@panynj.gov::a446c10d-f80d-41aa-bd5d-e83d8ba59a76" providerId="AD"/>
  <p188:author id="{812E31FD-7554-26AE-D5BD-5A91079B244B}" name="Parekh, Hersh K" initials="PK" userId="S::hparekh@panynj.gov::a446c10d-f80d-41aa-bd5d-e83d8ba59a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121D36"/>
    <a:srgbClr val="E59A2B"/>
    <a:srgbClr val="0071CE"/>
    <a:srgbClr val="14203C"/>
    <a:srgbClr val="0C182E"/>
    <a:srgbClr val="120F36"/>
    <a:srgbClr val="12284C"/>
    <a:srgbClr val="FFFF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C5178-9AC1-A002-0EF2-F0368BC8A17E}" v="7" dt="2024-10-07T19:30:34.430"/>
    <p1510:client id="{4C61BF26-C1E9-1BE1-172F-BEBAA2891A9D}" v="28" dt="2024-10-08T19:38:58.036"/>
    <p1510:client id="{535B0672-C315-4F9E-9607-8B083B1FB224}" v="61" dt="2024-10-07T19:32:27.336"/>
    <p1510:client id="{77E5DF79-0F25-A0D7-5F86-097CEB2191E4}" v="266" dt="2024-10-08T18:39:59.468"/>
    <p1510:client id="{E63FC2B4-D977-4962-8CC5-173970375BD5}" v="1" dt="2024-10-08T15:27:32.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omments/modernComment_161_E7094573.xml><?xml version="1.0" encoding="utf-8"?>
<p188:cmLst xmlns:a="http://schemas.openxmlformats.org/drawingml/2006/main" xmlns:r="http://schemas.openxmlformats.org/officeDocument/2006/relationships" xmlns:p188="http://schemas.microsoft.com/office/powerpoint/2018/8/main">
  <p188:cm id="{9BA49F06-288D-4357-B207-10164DE205F6}" authorId="{7CC10C40-34B7-F005-77CC-79731601602C}" status="resolved" created="2024-10-04T12:59:10.269" complete="100000">
    <pc:sldMkLst xmlns:pc="http://schemas.microsoft.com/office/powerpoint/2013/main/command">
      <pc:docMk/>
      <pc:sldMk cId="3876144499" sldId="353"/>
    </pc:sldMkLst>
    <p188:replyLst>
      <p188:reply id="{0BA92A5D-6B1E-4E59-B3E3-23443F3BFF9C}" authorId="{F2D5DF49-C346-65C5-64C7-9D57EAB03DC1}" created="2024-10-04T13:31:36.299">
        <p188:txBody>
          <a:bodyPr/>
          <a:lstStyle/>
          <a:p>
            <a:r>
              <a:rPr lang="en-US"/>
              <a:t>Unfortunately, no. It's the best I've got</a:t>
            </a:r>
          </a:p>
        </p188:txBody>
      </p188:reply>
    </p188:replyLst>
    <p188:txBody>
      <a:bodyPr/>
      <a:lstStyle/>
      <a:p>
        <a:r>
          <a:rPr lang="en-US"/>
          <a:t>this map is a bit low-res - can we get a higher resolution version?</a:t>
        </a:r>
      </a:p>
    </p188:txBody>
  </p188:cm>
</p188:cmLst>
</file>

<file path=ppt/comments/modernComment_19A0F_E063E1EB.xml><?xml version="1.0" encoding="utf-8"?>
<p188:cmLst xmlns:a="http://schemas.openxmlformats.org/drawingml/2006/main" xmlns:r="http://schemas.openxmlformats.org/officeDocument/2006/relationships" xmlns:p188="http://schemas.microsoft.com/office/powerpoint/2018/8/main">
  <p188:cm id="{FCF8BA3B-1198-4B0F-87D5-685E690BD996}" authorId="{F2D5DF49-C346-65C5-64C7-9D57EAB03DC1}" status="resolved" created="2024-10-02T15:23:57.336" complete="100000">
    <ac:txMkLst xmlns:ac="http://schemas.microsoft.com/office/drawing/2013/main/command">
      <pc:docMk xmlns:pc="http://schemas.microsoft.com/office/powerpoint/2013/main/command"/>
      <pc:sldMk xmlns:pc="http://schemas.microsoft.com/office/powerpoint/2013/main/command" cId="3764642283" sldId="104975"/>
      <ac:spMk id="11" creationId="{0952F3D8-EA1D-60F5-950C-95BDF2594A54}"/>
      <ac:txMk cp="69" len="16">
        <ac:context len="121" hash="3610284672"/>
      </ac:txMk>
    </ac:txMkLst>
    <p188:pos x="4872872" y="1074699"/>
    <p188:txBody>
      <a:bodyPr/>
      <a:lstStyle/>
      <a:p>
        <a:r>
          <a:rPr lang="en-US"/>
          <a:t>Speak to Ertan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BF0D6DD-63CA-4AEA-901A-AAD93E60D954}" type="datetimeFigureOut">
              <a:rPr lang="en-US" smtClean="0"/>
              <a:t>10/11/2024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94470B-2E48-4064-A69F-C251781931F2}" type="slidenum">
              <a:rPr lang="en-US" smtClean="0"/>
              <a:t>‹#›</a:t>
            </a:fld>
            <a:endParaRPr lang="en-US"/>
          </a:p>
        </p:txBody>
      </p:sp>
    </p:spTree>
    <p:extLst>
      <p:ext uri="{BB962C8B-B14F-4D97-AF65-F5344CB8AC3E}">
        <p14:creationId xmlns:p14="http://schemas.microsoft.com/office/powerpoint/2010/main" val="422485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a:t>
            </a:fld>
            <a:endParaRPr lang="en-US"/>
          </a:p>
        </p:txBody>
      </p:sp>
    </p:spTree>
    <p:extLst>
      <p:ext uri="{BB962C8B-B14F-4D97-AF65-F5344CB8AC3E}">
        <p14:creationId xmlns:p14="http://schemas.microsoft.com/office/powerpoint/2010/main" val="350621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10</a:t>
            </a:fld>
            <a:endParaRPr lang="en-US"/>
          </a:p>
        </p:txBody>
      </p:sp>
    </p:spTree>
    <p:extLst>
      <p:ext uri="{BB962C8B-B14F-4D97-AF65-F5344CB8AC3E}">
        <p14:creationId xmlns:p14="http://schemas.microsoft.com/office/powerpoint/2010/main" val="215540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11</a:t>
            </a:fld>
            <a:endParaRPr lang="en-US"/>
          </a:p>
        </p:txBody>
      </p:sp>
    </p:spTree>
    <p:extLst>
      <p:ext uri="{BB962C8B-B14F-4D97-AF65-F5344CB8AC3E}">
        <p14:creationId xmlns:p14="http://schemas.microsoft.com/office/powerpoint/2010/main" val="186041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12</a:t>
            </a:fld>
            <a:endParaRPr lang="en-US"/>
          </a:p>
        </p:txBody>
      </p:sp>
    </p:spTree>
    <p:extLst>
      <p:ext uri="{BB962C8B-B14F-4D97-AF65-F5344CB8AC3E}">
        <p14:creationId xmlns:p14="http://schemas.microsoft.com/office/powerpoint/2010/main" val="8322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13</a:t>
            </a:fld>
            <a:endParaRPr lang="en-US"/>
          </a:p>
        </p:txBody>
      </p:sp>
    </p:spTree>
    <p:extLst>
      <p:ext uri="{BB962C8B-B14F-4D97-AF65-F5344CB8AC3E}">
        <p14:creationId xmlns:p14="http://schemas.microsoft.com/office/powerpoint/2010/main" val="3580915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14</a:t>
            </a:fld>
            <a:endParaRPr lang="en-US"/>
          </a:p>
        </p:txBody>
      </p:sp>
    </p:spTree>
    <p:extLst>
      <p:ext uri="{BB962C8B-B14F-4D97-AF65-F5344CB8AC3E}">
        <p14:creationId xmlns:p14="http://schemas.microsoft.com/office/powerpoint/2010/main" val="426909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15</a:t>
            </a:fld>
            <a:endParaRPr lang="en-US"/>
          </a:p>
        </p:txBody>
      </p:sp>
    </p:spTree>
    <p:extLst>
      <p:ext uri="{BB962C8B-B14F-4D97-AF65-F5344CB8AC3E}">
        <p14:creationId xmlns:p14="http://schemas.microsoft.com/office/powerpoint/2010/main" val="2670565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16</a:t>
            </a:fld>
            <a:endParaRPr lang="en-US"/>
          </a:p>
        </p:txBody>
      </p:sp>
    </p:spTree>
    <p:extLst>
      <p:ext uri="{BB962C8B-B14F-4D97-AF65-F5344CB8AC3E}">
        <p14:creationId xmlns:p14="http://schemas.microsoft.com/office/powerpoint/2010/main" val="2970520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17</a:t>
            </a:fld>
            <a:endParaRPr lang="en-US"/>
          </a:p>
        </p:txBody>
      </p:sp>
    </p:spTree>
    <p:extLst>
      <p:ext uri="{BB962C8B-B14F-4D97-AF65-F5344CB8AC3E}">
        <p14:creationId xmlns:p14="http://schemas.microsoft.com/office/powerpoint/2010/main" val="4289993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18</a:t>
            </a:fld>
            <a:endParaRPr lang="en-US"/>
          </a:p>
        </p:txBody>
      </p:sp>
    </p:spTree>
    <p:extLst>
      <p:ext uri="{BB962C8B-B14F-4D97-AF65-F5344CB8AC3E}">
        <p14:creationId xmlns:p14="http://schemas.microsoft.com/office/powerpoint/2010/main" val="91399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19</a:t>
            </a:fld>
            <a:endParaRPr lang="en-US"/>
          </a:p>
        </p:txBody>
      </p:sp>
    </p:spTree>
    <p:extLst>
      <p:ext uri="{BB962C8B-B14F-4D97-AF65-F5344CB8AC3E}">
        <p14:creationId xmlns:p14="http://schemas.microsoft.com/office/powerpoint/2010/main" val="51454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2</a:t>
            </a:fld>
            <a:endParaRPr lang="en-US"/>
          </a:p>
        </p:txBody>
      </p:sp>
    </p:spTree>
    <p:extLst>
      <p:ext uri="{BB962C8B-B14F-4D97-AF65-F5344CB8AC3E}">
        <p14:creationId xmlns:p14="http://schemas.microsoft.com/office/powerpoint/2010/main" val="1539310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20</a:t>
            </a:fld>
            <a:endParaRPr lang="en-US"/>
          </a:p>
        </p:txBody>
      </p:sp>
    </p:spTree>
    <p:extLst>
      <p:ext uri="{BB962C8B-B14F-4D97-AF65-F5344CB8AC3E}">
        <p14:creationId xmlns:p14="http://schemas.microsoft.com/office/powerpoint/2010/main" val="217057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3</a:t>
            </a:fld>
            <a:endParaRPr lang="en-US"/>
          </a:p>
        </p:txBody>
      </p:sp>
    </p:spTree>
    <p:extLst>
      <p:ext uri="{BB962C8B-B14F-4D97-AF65-F5344CB8AC3E}">
        <p14:creationId xmlns:p14="http://schemas.microsoft.com/office/powerpoint/2010/main" val="3142572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4</a:t>
            </a:fld>
            <a:endParaRPr lang="en-US"/>
          </a:p>
        </p:txBody>
      </p:sp>
    </p:spTree>
    <p:extLst>
      <p:ext uri="{BB962C8B-B14F-4D97-AF65-F5344CB8AC3E}">
        <p14:creationId xmlns:p14="http://schemas.microsoft.com/office/powerpoint/2010/main" val="77991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5</a:t>
            </a:fld>
            <a:endParaRPr lang="en-US"/>
          </a:p>
        </p:txBody>
      </p:sp>
    </p:spTree>
    <p:extLst>
      <p:ext uri="{BB962C8B-B14F-4D97-AF65-F5344CB8AC3E}">
        <p14:creationId xmlns:p14="http://schemas.microsoft.com/office/powerpoint/2010/main" val="3766032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6</a:t>
            </a:fld>
            <a:endParaRPr lang="en-US"/>
          </a:p>
        </p:txBody>
      </p:sp>
    </p:spTree>
    <p:extLst>
      <p:ext uri="{BB962C8B-B14F-4D97-AF65-F5344CB8AC3E}">
        <p14:creationId xmlns:p14="http://schemas.microsoft.com/office/powerpoint/2010/main" val="143087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7</a:t>
            </a:fld>
            <a:endParaRPr lang="en-US"/>
          </a:p>
        </p:txBody>
      </p:sp>
    </p:spTree>
    <p:extLst>
      <p:ext uri="{BB962C8B-B14F-4D97-AF65-F5344CB8AC3E}">
        <p14:creationId xmlns:p14="http://schemas.microsoft.com/office/powerpoint/2010/main" val="801684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4470B-2E48-4064-A69F-C251781931F2}" type="slidenum">
              <a:rPr lang="en-US" smtClean="0"/>
              <a:t>8</a:t>
            </a:fld>
            <a:endParaRPr lang="en-US"/>
          </a:p>
        </p:txBody>
      </p:sp>
    </p:spTree>
    <p:extLst>
      <p:ext uri="{BB962C8B-B14F-4D97-AF65-F5344CB8AC3E}">
        <p14:creationId xmlns:p14="http://schemas.microsoft.com/office/powerpoint/2010/main" val="334801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794470B-2E48-4064-A69F-C251781931F2}" type="slidenum">
              <a:rPr lang="en-US" smtClean="0"/>
              <a:t>9</a:t>
            </a:fld>
            <a:endParaRPr lang="en-US"/>
          </a:p>
        </p:txBody>
      </p:sp>
    </p:spTree>
    <p:extLst>
      <p:ext uri="{BB962C8B-B14F-4D97-AF65-F5344CB8AC3E}">
        <p14:creationId xmlns:p14="http://schemas.microsoft.com/office/powerpoint/2010/main" val="1887981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descr="A white background with a white surface&#10;&#10;Description automatically generated with medium confidence">
            <a:extLst>
              <a:ext uri="{FF2B5EF4-FFF2-40B4-BE49-F238E27FC236}">
                <a16:creationId xmlns:a16="http://schemas.microsoft.com/office/drawing/2014/main" id="{CA0E743C-F0B5-5D1A-0997-20FB7086329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0DAEFC76-6366-F3FA-A5C6-A7027102E6F5}"/>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26" name="Title 25">
            <a:extLst>
              <a:ext uri="{FF2B5EF4-FFF2-40B4-BE49-F238E27FC236}">
                <a16:creationId xmlns:a16="http://schemas.microsoft.com/office/drawing/2014/main" id="{AE19F1B6-FEA9-5889-AED7-5D5825350BC1}"/>
              </a:ext>
            </a:extLst>
          </p:cNvPr>
          <p:cNvSpPr>
            <a:spLocks noGrp="1"/>
          </p:cNvSpPr>
          <p:nvPr>
            <p:ph type="title" hasCustomPrompt="1"/>
          </p:nvPr>
        </p:nvSpPr>
        <p:spPr>
          <a:xfrm>
            <a:off x="1769555" y="2847017"/>
            <a:ext cx="8652891" cy="581983"/>
          </a:xfrm>
        </p:spPr>
        <p:txBody>
          <a:bodyPr>
            <a:noAutofit/>
          </a:bodyPr>
          <a:lstStyle>
            <a:lvl1pPr algn="ctr">
              <a:defRPr sz="2000" b="1">
                <a:solidFill>
                  <a:srgbClr val="0071CE"/>
                </a:solidFill>
                <a:latin typeface="+mj-lt"/>
              </a:defRPr>
            </a:lvl1pPr>
          </a:lstStyle>
          <a:p>
            <a:r>
              <a:rPr lang="en-US"/>
              <a:t>Presentation Slide Title</a:t>
            </a:r>
          </a:p>
        </p:txBody>
      </p:sp>
      <p:sp>
        <p:nvSpPr>
          <p:cNvPr id="28" name="Text Placeholder 27">
            <a:extLst>
              <a:ext uri="{FF2B5EF4-FFF2-40B4-BE49-F238E27FC236}">
                <a16:creationId xmlns:a16="http://schemas.microsoft.com/office/drawing/2014/main" id="{388195B0-A916-B4C5-8A01-063CB10B0EB7}"/>
              </a:ext>
            </a:extLst>
          </p:cNvPr>
          <p:cNvSpPr>
            <a:spLocks noGrp="1"/>
          </p:cNvSpPr>
          <p:nvPr>
            <p:ph type="body" sz="quarter" idx="17" hasCustomPrompt="1"/>
          </p:nvPr>
        </p:nvSpPr>
        <p:spPr>
          <a:xfrm>
            <a:off x="3579395" y="4385624"/>
            <a:ext cx="5033211" cy="316940"/>
          </a:xfrm>
        </p:spPr>
        <p:txBody>
          <a:bodyPr>
            <a:normAutofit/>
          </a:bodyPr>
          <a:lstStyle>
            <a:lvl1pPr marL="0" indent="0" algn="ctr">
              <a:buNone/>
              <a:defRPr lang="en-US" sz="1600" b="0" kern="1200" baseline="0" dirty="0">
                <a:solidFill>
                  <a:srgbClr val="06154A"/>
                </a:solidFill>
                <a:latin typeface="+mj-lt"/>
                <a:ea typeface="Calibri" panose="020F0502020204030204" pitchFamily="34" charset="0"/>
                <a:cs typeface="Calibri" panose="020F0502020204030204" pitchFamily="34" charset="0"/>
              </a:defRPr>
            </a:lvl1pPr>
          </a:lstStyle>
          <a:p>
            <a:pPr lvl="0"/>
            <a:r>
              <a:rPr lang="en-US"/>
              <a:t>DATE</a:t>
            </a:r>
          </a:p>
        </p:txBody>
      </p:sp>
      <p:sp>
        <p:nvSpPr>
          <p:cNvPr id="2" name="TextBox 1">
            <a:extLst>
              <a:ext uri="{FF2B5EF4-FFF2-40B4-BE49-F238E27FC236}">
                <a16:creationId xmlns:a16="http://schemas.microsoft.com/office/drawing/2014/main" id="{637BCDC8-F8B7-A917-1D42-B5027C19859C}"/>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rgbClr val="0071CE"/>
                </a:solidFill>
                <a:latin typeface="+mj-lt"/>
                <a:cs typeface="Arial" panose="020B0604020202020204" pitchFamily="34" charset="0"/>
              </a:rPr>
              <a:t>Confidential</a:t>
            </a:r>
          </a:p>
        </p:txBody>
      </p:sp>
      <p:sp>
        <p:nvSpPr>
          <p:cNvPr id="3" name="Text Placeholder 9">
            <a:extLst>
              <a:ext uri="{FF2B5EF4-FFF2-40B4-BE49-F238E27FC236}">
                <a16:creationId xmlns:a16="http://schemas.microsoft.com/office/drawing/2014/main" id="{C5DEE1E9-7A64-3B33-AECC-ED48F9CBAF80}"/>
              </a:ext>
            </a:extLst>
          </p:cNvPr>
          <p:cNvSpPr>
            <a:spLocks noGrp="1"/>
          </p:cNvSpPr>
          <p:nvPr>
            <p:ph type="body" sz="quarter" idx="11" hasCustomPrompt="1"/>
          </p:nvPr>
        </p:nvSpPr>
        <p:spPr>
          <a:xfrm>
            <a:off x="2962156" y="3578717"/>
            <a:ext cx="6267688" cy="415214"/>
          </a:xfrm>
        </p:spPr>
        <p:txBody>
          <a:bodyPr>
            <a:noAutofit/>
          </a:bodyPr>
          <a:lstStyle>
            <a:lvl1pPr marL="0" indent="0" algn="ctr">
              <a:buNone/>
              <a:defRPr sz="1800" b="0" i="0" baseline="0">
                <a:solidFill>
                  <a:srgbClr val="0071CE"/>
                </a:solidFill>
                <a:latin typeface="+mj-lt"/>
              </a:defRPr>
            </a:lvl1pPr>
          </a:lstStyle>
          <a:p>
            <a:pPr lvl="0"/>
            <a:r>
              <a:rPr lang="en-US"/>
              <a:t>Speaker Name  |  Speaker Title</a:t>
            </a:r>
          </a:p>
        </p:txBody>
      </p:sp>
      <p:cxnSp>
        <p:nvCxnSpPr>
          <p:cNvPr id="16" name="Straight Connector 15">
            <a:extLst>
              <a:ext uri="{FF2B5EF4-FFF2-40B4-BE49-F238E27FC236}">
                <a16:creationId xmlns:a16="http://schemas.microsoft.com/office/drawing/2014/main" id="{AF65FF33-BFA9-EBB2-856F-2FA72FE82205}"/>
              </a:ext>
            </a:extLst>
          </p:cNvPr>
          <p:cNvCxnSpPr>
            <a:cxnSpLocks/>
          </p:cNvCxnSpPr>
          <p:nvPr userDrawn="1"/>
        </p:nvCxnSpPr>
        <p:spPr>
          <a:xfrm>
            <a:off x="4465983" y="4185700"/>
            <a:ext cx="326003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033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259C-0C9F-FA18-7A9C-F61A3EF3980F}"/>
              </a:ext>
            </a:extLst>
          </p:cNvPr>
          <p:cNvSpPr>
            <a:spLocks noGrp="1"/>
          </p:cNvSpPr>
          <p:nvPr>
            <p:ph type="title"/>
          </p:nvPr>
        </p:nvSpPr>
        <p:spPr>
          <a:xfrm>
            <a:off x="831850" y="2659962"/>
            <a:ext cx="10515600" cy="403872"/>
          </a:xfrm>
        </p:spPr>
        <p:txBody>
          <a:bodyPr anchor="t">
            <a:normAutofit/>
          </a:bodyPr>
          <a:lstStyle>
            <a:lvl1pPr>
              <a:defRPr sz="2000" b="1">
                <a:solidFill>
                  <a:srgbClr val="0071CE"/>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85DC18BB-640E-A51C-04AB-D8CCC7907F16}"/>
              </a:ext>
            </a:extLst>
          </p:cNvPr>
          <p:cNvSpPr>
            <a:spLocks noGrp="1"/>
          </p:cNvSpPr>
          <p:nvPr>
            <p:ph type="body" idx="1"/>
          </p:nvPr>
        </p:nvSpPr>
        <p:spPr>
          <a:xfrm>
            <a:off x="831850" y="3207506"/>
            <a:ext cx="10515600" cy="76485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889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4353-AA13-B883-E779-F1E7D7008689}"/>
              </a:ext>
            </a:extLst>
          </p:cNvPr>
          <p:cNvSpPr>
            <a:spLocks noGrp="1"/>
          </p:cNvSpPr>
          <p:nvPr>
            <p:ph type="title"/>
          </p:nvPr>
        </p:nvSpPr>
        <p:spPr/>
        <p:txBody>
          <a:bodyPr>
            <a:normAutofit/>
          </a:bodyPr>
          <a:lstStyle>
            <a:lvl1pPr>
              <a:defRPr sz="2000" b="1">
                <a:solidFill>
                  <a:srgbClr val="0071CE"/>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4731714A-C482-2AFB-103F-AA4603E1C484}"/>
              </a:ext>
            </a:extLst>
          </p:cNvPr>
          <p:cNvSpPr>
            <a:spLocks noGrp="1"/>
          </p:cNvSpPr>
          <p:nvPr>
            <p:ph idx="1"/>
          </p:nvPr>
        </p:nvSpPr>
        <p:spPr/>
        <p:txBody>
          <a:bodyPr>
            <a:normAutofit/>
          </a:bodyPr>
          <a:lstStyle>
            <a:lvl1pPr>
              <a:defRPr sz="1800">
                <a:solidFill>
                  <a:schemeClr val="bg1">
                    <a:lumMod val="50000"/>
                  </a:schemeClr>
                </a:solidFill>
                <a:latin typeface="+mj-lt"/>
              </a:defRPr>
            </a:lvl1pPr>
            <a:lvl2pPr>
              <a:defRPr sz="1600">
                <a:solidFill>
                  <a:schemeClr val="bg1">
                    <a:lumMod val="50000"/>
                  </a:schemeClr>
                </a:solidFill>
                <a:latin typeface="+mj-lt"/>
              </a:defRPr>
            </a:lvl2pPr>
            <a:lvl3pPr>
              <a:defRPr sz="1400">
                <a:solidFill>
                  <a:schemeClr val="bg1">
                    <a:lumMod val="50000"/>
                  </a:schemeClr>
                </a:solidFill>
                <a:latin typeface="+mj-lt"/>
              </a:defRPr>
            </a:lvl3pPr>
            <a:lvl4pPr>
              <a:defRPr sz="1200">
                <a:solidFill>
                  <a:schemeClr val="bg1">
                    <a:lumMod val="50000"/>
                  </a:schemeClr>
                </a:solidFill>
                <a:latin typeface="+mj-lt"/>
              </a:defRPr>
            </a:lvl4pPr>
            <a:lvl5pPr>
              <a:defRPr sz="1200">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104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ard Repor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CECA0B-C1DF-100D-AF0E-F26FFCBE4AC1}"/>
              </a:ext>
            </a:extLst>
          </p:cNvPr>
          <p:cNvSpPr/>
          <p:nvPr userDrawn="1"/>
        </p:nvSpPr>
        <p:spPr>
          <a:xfrm>
            <a:off x="0" y="0"/>
            <a:ext cx="12192000" cy="6136640"/>
          </a:xfrm>
          <a:prstGeom prst="rect">
            <a:avLst/>
          </a:prstGeom>
          <a:gradFill>
            <a:gsLst>
              <a:gs pos="0">
                <a:srgbClr val="12284C"/>
              </a:gs>
              <a:gs pos="100000">
                <a:srgbClr val="121D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FEEFC0A9-C5E4-14B3-7B4A-E291990E5326}"/>
              </a:ext>
            </a:extLst>
          </p:cNvPr>
          <p:cNvSpPr>
            <a:spLocks noGrp="1"/>
          </p:cNvSpPr>
          <p:nvPr>
            <p:ph sz="quarter" idx="12"/>
          </p:nvPr>
        </p:nvSpPr>
        <p:spPr>
          <a:xfrm>
            <a:off x="838200" y="1757679"/>
            <a:ext cx="10515600" cy="4033521"/>
          </a:xfrm>
          <a:ln>
            <a:noFill/>
          </a:ln>
        </p:spPr>
        <p:txBody>
          <a:bodyPr>
            <a:normAutofit/>
          </a:bodyPr>
          <a:lstStyle>
            <a:lvl1pPr marL="228600" indent="-228600">
              <a:buFont typeface="Segoe UI" panose="020B0502040204020203" pitchFamily="34" charset="0"/>
              <a:buChar char="•"/>
              <a:defRPr sz="1800">
                <a:solidFill>
                  <a:schemeClr val="bg1"/>
                </a:solidFill>
                <a:latin typeface="+mj-lt"/>
              </a:defRPr>
            </a:lvl1pPr>
          </a:lstStyle>
          <a:p>
            <a:pPr marL="285717" indent="-285717">
              <a:buFont typeface="Arial" panose="020B0604020202020204" pitchFamily="34" charset="0"/>
              <a:buChar char="•"/>
            </a:pPr>
            <a:endParaRPr lang="en-US" sz="2000"/>
          </a:p>
        </p:txBody>
      </p:sp>
      <p:sp>
        <p:nvSpPr>
          <p:cNvPr id="4" name="Title 1">
            <a:extLst>
              <a:ext uri="{FF2B5EF4-FFF2-40B4-BE49-F238E27FC236}">
                <a16:creationId xmlns:a16="http://schemas.microsoft.com/office/drawing/2014/main" id="{8186DDE1-DB49-B458-FD77-97A933A7D519}"/>
              </a:ext>
            </a:extLst>
          </p:cNvPr>
          <p:cNvSpPr>
            <a:spLocks noGrp="1"/>
          </p:cNvSpPr>
          <p:nvPr>
            <p:ph type="title"/>
          </p:nvPr>
        </p:nvSpPr>
        <p:spPr>
          <a:xfrm>
            <a:off x="838200" y="567894"/>
            <a:ext cx="10515600" cy="862915"/>
          </a:xfrm>
        </p:spPr>
        <p:txBody>
          <a:bodyPr>
            <a:normAutofit/>
          </a:bodyPr>
          <a:lstStyle>
            <a:lvl1pPr>
              <a:defRPr sz="2000" b="1">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02533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oard Report Slide">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41A25CCB-A8D4-F4A4-EF2F-62618A5FF222}"/>
              </a:ext>
            </a:extLst>
          </p:cNvPr>
          <p:cNvSpPr>
            <a:spLocks noGrp="1"/>
          </p:cNvSpPr>
          <p:nvPr>
            <p:ph sz="quarter" idx="12"/>
          </p:nvPr>
        </p:nvSpPr>
        <p:spPr>
          <a:xfrm>
            <a:off x="838200" y="1757679"/>
            <a:ext cx="10515600" cy="4033521"/>
          </a:xfrm>
          <a:ln>
            <a:noFill/>
          </a:ln>
        </p:spPr>
        <p:txBody>
          <a:bodyPr>
            <a:normAutofit/>
          </a:bodyPr>
          <a:lstStyle>
            <a:lvl1pPr marL="228600" indent="-228600">
              <a:buFont typeface="Segoe UI" panose="020B0502040204020203" pitchFamily="34" charset="0"/>
              <a:buChar char="•"/>
              <a:defRPr sz="1800">
                <a:solidFill>
                  <a:srgbClr val="7F7F7F"/>
                </a:solidFill>
                <a:latin typeface="+mj-lt"/>
              </a:defRPr>
            </a:lvl1pPr>
          </a:lstStyle>
          <a:p>
            <a:pPr marL="285717" indent="-285717">
              <a:buFont typeface="Arial" panose="020B0604020202020204" pitchFamily="34" charset="0"/>
              <a:buChar char="•"/>
            </a:pPr>
            <a:endParaRPr lang="en-US" sz="2000"/>
          </a:p>
        </p:txBody>
      </p:sp>
      <p:sp>
        <p:nvSpPr>
          <p:cNvPr id="4" name="Title 1">
            <a:extLst>
              <a:ext uri="{FF2B5EF4-FFF2-40B4-BE49-F238E27FC236}">
                <a16:creationId xmlns:a16="http://schemas.microsoft.com/office/drawing/2014/main" id="{AA97DF83-2988-3B98-58CA-52A72E38AF9B}"/>
              </a:ext>
            </a:extLst>
          </p:cNvPr>
          <p:cNvSpPr>
            <a:spLocks noGrp="1"/>
          </p:cNvSpPr>
          <p:nvPr>
            <p:ph type="title"/>
          </p:nvPr>
        </p:nvSpPr>
        <p:spPr>
          <a:xfrm>
            <a:off x="838200" y="567894"/>
            <a:ext cx="10515600" cy="862915"/>
          </a:xfrm>
        </p:spPr>
        <p:txBody>
          <a:bodyPr>
            <a:normAutofit/>
          </a:bodyPr>
          <a:lstStyle>
            <a:lvl1pPr>
              <a:defRPr sz="2000" b="1">
                <a:solidFill>
                  <a:srgbClr val="0071CE"/>
                </a:solidFill>
                <a:latin typeface="+mj-lt"/>
              </a:defRPr>
            </a:lvl1pPr>
          </a:lstStyle>
          <a:p>
            <a:r>
              <a:rPr lang="en-US"/>
              <a:t>Click to edit Master title style</a:t>
            </a:r>
          </a:p>
        </p:txBody>
      </p:sp>
    </p:spTree>
    <p:extLst>
      <p:ext uri="{BB962C8B-B14F-4D97-AF65-F5344CB8AC3E}">
        <p14:creationId xmlns:p14="http://schemas.microsoft.com/office/powerpoint/2010/main" val="4021999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FEA319-3817-0506-95E1-4870F7CDF149}"/>
              </a:ext>
            </a:extLst>
          </p:cNvPr>
          <p:cNvSpPr>
            <a:spLocks noGrp="1"/>
          </p:cNvSpPr>
          <p:nvPr>
            <p:ph sz="half" idx="1"/>
          </p:nvPr>
        </p:nvSpPr>
        <p:spPr>
          <a:xfrm>
            <a:off x="838200" y="1825625"/>
            <a:ext cx="5181600" cy="4351338"/>
          </a:xfrm>
        </p:spPr>
        <p:txBody>
          <a:bodyPr>
            <a:normAutofit/>
          </a:bodyPr>
          <a:lstStyle>
            <a:lvl1pPr>
              <a:defRPr sz="1800">
                <a:latin typeface="+mj-lt"/>
              </a:defRPr>
            </a:lvl1pPr>
            <a:lvl2pPr>
              <a:defRPr sz="1600">
                <a:latin typeface="+mj-lt"/>
              </a:defRPr>
            </a:lvl2pPr>
            <a:lvl3pPr>
              <a:defRPr sz="1400">
                <a:latin typeface="+mj-lt"/>
              </a:defRPr>
            </a:lvl3pPr>
            <a:lvl4pPr>
              <a:defRPr sz="1200">
                <a:latin typeface="+mj-lt"/>
              </a:defRPr>
            </a:lvl4pPr>
            <a:lvl5pPr>
              <a:defRPr sz="12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C1E20-28B5-285A-D3D9-14B8F92C5A4E}"/>
              </a:ext>
            </a:extLst>
          </p:cNvPr>
          <p:cNvSpPr>
            <a:spLocks noGrp="1"/>
          </p:cNvSpPr>
          <p:nvPr>
            <p:ph sz="half" idx="2"/>
          </p:nvPr>
        </p:nvSpPr>
        <p:spPr>
          <a:xfrm>
            <a:off x="6172200" y="1825625"/>
            <a:ext cx="5181600" cy="4351338"/>
          </a:xfrm>
        </p:spPr>
        <p:txBody>
          <a:bodyPr>
            <a:normAutofit/>
          </a:bodyPr>
          <a:lstStyle>
            <a:lvl1pPr>
              <a:defRPr sz="1800">
                <a:latin typeface="+mj-lt"/>
              </a:defRPr>
            </a:lvl1pPr>
            <a:lvl2pPr>
              <a:defRPr sz="1600">
                <a:latin typeface="+mj-lt"/>
              </a:defRPr>
            </a:lvl2pPr>
            <a:lvl3pPr>
              <a:defRPr sz="1400">
                <a:latin typeface="+mj-lt"/>
              </a:defRPr>
            </a:lvl3pPr>
            <a:lvl4pPr>
              <a:defRPr sz="1200">
                <a:latin typeface="+mj-lt"/>
              </a:defRPr>
            </a:lvl4pPr>
            <a:lvl5pPr>
              <a:defRPr sz="12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311B8F-DCF6-1EB4-FEE6-5732A6854A04}"/>
              </a:ext>
            </a:extLst>
          </p:cNvPr>
          <p:cNvSpPr>
            <a:spLocks noGrp="1"/>
          </p:cNvSpPr>
          <p:nvPr>
            <p:ph type="title"/>
          </p:nvPr>
        </p:nvSpPr>
        <p:spPr>
          <a:xfrm>
            <a:off x="838200" y="567894"/>
            <a:ext cx="10515600" cy="862915"/>
          </a:xfrm>
        </p:spPr>
        <p:txBody>
          <a:bodyPr>
            <a:normAutofit/>
          </a:bodyPr>
          <a:lstStyle>
            <a:lvl1pPr>
              <a:defRPr sz="2000" b="1">
                <a:solidFill>
                  <a:srgbClr val="0071CE"/>
                </a:solidFill>
                <a:latin typeface="+mj-lt"/>
              </a:defRPr>
            </a:lvl1pPr>
          </a:lstStyle>
          <a:p>
            <a:r>
              <a:rPr lang="en-US"/>
              <a:t>Click to edit Master title style</a:t>
            </a:r>
          </a:p>
        </p:txBody>
      </p:sp>
    </p:spTree>
    <p:extLst>
      <p:ext uri="{BB962C8B-B14F-4D97-AF65-F5344CB8AC3E}">
        <p14:creationId xmlns:p14="http://schemas.microsoft.com/office/powerpoint/2010/main" val="1194467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028E5A-9037-49BE-94EF-9196B0917F29}"/>
              </a:ext>
            </a:extLst>
          </p:cNvPr>
          <p:cNvSpPr>
            <a:spLocks noGrp="1"/>
          </p:cNvSpPr>
          <p:nvPr>
            <p:ph type="body" idx="1"/>
          </p:nvPr>
        </p:nvSpPr>
        <p:spPr>
          <a:xfrm>
            <a:off x="839789" y="1681163"/>
            <a:ext cx="4931092" cy="391477"/>
          </a:xfrm>
        </p:spPr>
        <p:txBody>
          <a:bodyPr anchor="t">
            <a:normAutofit/>
          </a:bodyPr>
          <a:lstStyle>
            <a:lvl1pPr marL="0" indent="0">
              <a:buNone/>
              <a:defRPr sz="1800" b="0">
                <a:solidFill>
                  <a:srgbClr val="0071CE"/>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9A1D7-1953-4C23-2493-BB123944958E}"/>
              </a:ext>
            </a:extLst>
          </p:cNvPr>
          <p:cNvSpPr>
            <a:spLocks noGrp="1"/>
          </p:cNvSpPr>
          <p:nvPr>
            <p:ph sz="half" idx="2"/>
          </p:nvPr>
        </p:nvSpPr>
        <p:spPr>
          <a:xfrm>
            <a:off x="839789" y="2322994"/>
            <a:ext cx="4931092" cy="3684588"/>
          </a:xfrm>
        </p:spPr>
        <p:txBody>
          <a:bodyPr>
            <a:normAutofit/>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9080697-101E-6D94-2607-E56459060C2B}"/>
              </a:ext>
            </a:extLst>
          </p:cNvPr>
          <p:cNvSpPr>
            <a:spLocks noGrp="1"/>
          </p:cNvSpPr>
          <p:nvPr>
            <p:ph type="title"/>
          </p:nvPr>
        </p:nvSpPr>
        <p:spPr>
          <a:xfrm>
            <a:off x="838200" y="567894"/>
            <a:ext cx="10515600" cy="862915"/>
          </a:xfrm>
        </p:spPr>
        <p:txBody>
          <a:bodyPr>
            <a:normAutofit/>
          </a:bodyPr>
          <a:lstStyle>
            <a:lvl1pPr>
              <a:defRPr sz="2000" b="1">
                <a:solidFill>
                  <a:srgbClr val="0071CE"/>
                </a:solidFill>
                <a:latin typeface="+mj-lt"/>
              </a:defRPr>
            </a:lvl1pPr>
          </a:lstStyle>
          <a:p>
            <a:r>
              <a:rPr lang="en-US"/>
              <a:t>Click to edit Master title style</a:t>
            </a:r>
          </a:p>
        </p:txBody>
      </p:sp>
      <p:sp>
        <p:nvSpPr>
          <p:cNvPr id="8" name="Text Placeholder 2">
            <a:extLst>
              <a:ext uri="{FF2B5EF4-FFF2-40B4-BE49-F238E27FC236}">
                <a16:creationId xmlns:a16="http://schemas.microsoft.com/office/drawing/2014/main" id="{04A641FC-513C-FDB8-A3B1-28143E106D73}"/>
              </a:ext>
            </a:extLst>
          </p:cNvPr>
          <p:cNvSpPr>
            <a:spLocks noGrp="1"/>
          </p:cNvSpPr>
          <p:nvPr>
            <p:ph type="body" idx="10"/>
          </p:nvPr>
        </p:nvSpPr>
        <p:spPr>
          <a:xfrm>
            <a:off x="6427789" y="1681163"/>
            <a:ext cx="4931092" cy="391477"/>
          </a:xfrm>
        </p:spPr>
        <p:txBody>
          <a:bodyPr anchor="t">
            <a:normAutofit/>
          </a:bodyPr>
          <a:lstStyle>
            <a:lvl1pPr marL="0" indent="0">
              <a:buNone/>
              <a:defRPr sz="1800" b="0">
                <a:solidFill>
                  <a:srgbClr val="0071CE"/>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0C8C4C45-78CE-9943-B2C4-4B886744433D}"/>
              </a:ext>
            </a:extLst>
          </p:cNvPr>
          <p:cNvSpPr>
            <a:spLocks noGrp="1"/>
          </p:cNvSpPr>
          <p:nvPr>
            <p:ph sz="half" idx="11"/>
          </p:nvPr>
        </p:nvSpPr>
        <p:spPr>
          <a:xfrm>
            <a:off x="6427789" y="2322994"/>
            <a:ext cx="4931092" cy="3684588"/>
          </a:xfrm>
        </p:spPr>
        <p:txBody>
          <a:bodyPr>
            <a:normAutofit/>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96A2C9F-A716-685F-4DBD-D8A3267D91F6}"/>
              </a:ext>
            </a:extLst>
          </p:cNvPr>
          <p:cNvCxnSpPr>
            <a:cxnSpLocks/>
          </p:cNvCxnSpPr>
          <p:nvPr userDrawn="1"/>
        </p:nvCxnSpPr>
        <p:spPr>
          <a:xfrm>
            <a:off x="6096000" y="1681163"/>
            <a:ext cx="0" cy="450850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897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9DD240-23B1-FAE4-6D48-A74B443C7879}"/>
              </a:ext>
            </a:extLst>
          </p:cNvPr>
          <p:cNvSpPr>
            <a:spLocks noGrp="1"/>
          </p:cNvSpPr>
          <p:nvPr>
            <p:ph type="title"/>
          </p:nvPr>
        </p:nvSpPr>
        <p:spPr>
          <a:xfrm>
            <a:off x="838200" y="2997543"/>
            <a:ext cx="10515600" cy="862915"/>
          </a:xfrm>
        </p:spPr>
        <p:txBody>
          <a:bodyPr>
            <a:normAutofit/>
          </a:bodyPr>
          <a:lstStyle>
            <a:lvl1pPr>
              <a:defRPr sz="2000" b="1">
                <a:solidFill>
                  <a:srgbClr val="0071CE"/>
                </a:solidFill>
                <a:latin typeface="+mj-lt"/>
              </a:defRPr>
            </a:lvl1pPr>
          </a:lstStyle>
          <a:p>
            <a:r>
              <a:rPr lang="en-US"/>
              <a:t>Click to edit Master title style</a:t>
            </a:r>
          </a:p>
        </p:txBody>
      </p:sp>
    </p:spTree>
    <p:extLst>
      <p:ext uri="{BB962C8B-B14F-4D97-AF65-F5344CB8AC3E}">
        <p14:creationId xmlns:p14="http://schemas.microsoft.com/office/powerpoint/2010/main" val="16824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D73972C-6F72-8E10-7C2C-DB5CF13DFFEE}"/>
              </a:ext>
            </a:extLst>
          </p:cNvPr>
          <p:cNvSpPr>
            <a:spLocks noGrp="1"/>
          </p:cNvSpPr>
          <p:nvPr>
            <p:ph type="body" idx="1"/>
          </p:nvPr>
        </p:nvSpPr>
        <p:spPr>
          <a:xfrm>
            <a:off x="839788" y="1599883"/>
            <a:ext cx="10514011" cy="391477"/>
          </a:xfrm>
        </p:spPr>
        <p:txBody>
          <a:bodyPr anchor="t">
            <a:normAutofit/>
          </a:bodyPr>
          <a:lstStyle>
            <a:lvl1pPr marL="0" indent="0">
              <a:buNone/>
              <a:defRPr sz="1800" b="0">
                <a:solidFill>
                  <a:srgbClr val="0071CE"/>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itle 1">
            <a:extLst>
              <a:ext uri="{FF2B5EF4-FFF2-40B4-BE49-F238E27FC236}">
                <a16:creationId xmlns:a16="http://schemas.microsoft.com/office/drawing/2014/main" id="{6ECECF56-360A-B9D9-BC27-43C97B0AEAFD}"/>
              </a:ext>
            </a:extLst>
          </p:cNvPr>
          <p:cNvSpPr>
            <a:spLocks noGrp="1"/>
          </p:cNvSpPr>
          <p:nvPr>
            <p:ph type="title"/>
          </p:nvPr>
        </p:nvSpPr>
        <p:spPr>
          <a:xfrm>
            <a:off x="838200" y="567894"/>
            <a:ext cx="10515600" cy="862915"/>
          </a:xfrm>
        </p:spPr>
        <p:txBody>
          <a:bodyPr>
            <a:normAutofit/>
          </a:bodyPr>
          <a:lstStyle>
            <a:lvl1pPr>
              <a:defRPr sz="2000" b="1">
                <a:solidFill>
                  <a:srgbClr val="0071CE"/>
                </a:solidFill>
                <a:latin typeface="+mj-lt"/>
              </a:defRPr>
            </a:lvl1pPr>
          </a:lstStyle>
          <a:p>
            <a:r>
              <a:rPr lang="en-US"/>
              <a:t>Click to edit Master title style</a:t>
            </a:r>
          </a:p>
        </p:txBody>
      </p:sp>
      <p:sp>
        <p:nvSpPr>
          <p:cNvPr id="5" name="Content Placeholder 2">
            <a:extLst>
              <a:ext uri="{FF2B5EF4-FFF2-40B4-BE49-F238E27FC236}">
                <a16:creationId xmlns:a16="http://schemas.microsoft.com/office/drawing/2014/main" id="{F751E031-F47A-29A4-1908-4CE49FE305CE}"/>
              </a:ext>
            </a:extLst>
          </p:cNvPr>
          <p:cNvSpPr>
            <a:spLocks noGrp="1"/>
          </p:cNvSpPr>
          <p:nvPr>
            <p:ph sz="half" idx="10"/>
          </p:nvPr>
        </p:nvSpPr>
        <p:spPr>
          <a:xfrm>
            <a:off x="838199" y="2129953"/>
            <a:ext cx="10514011" cy="3853969"/>
          </a:xfrm>
        </p:spPr>
        <p:txBody>
          <a:bodyPr>
            <a:normAutofit/>
          </a:bodyPr>
          <a:lstStyle>
            <a:lvl1pPr>
              <a:defRPr sz="1800">
                <a:latin typeface="+mj-lt"/>
              </a:defRPr>
            </a:lvl1pPr>
            <a:lvl2pPr>
              <a:defRPr sz="1600">
                <a:latin typeface="+mj-lt"/>
              </a:defRPr>
            </a:lvl2pPr>
            <a:lvl3pPr>
              <a:defRPr sz="1400">
                <a:latin typeface="+mj-lt"/>
              </a:defRPr>
            </a:lvl3pPr>
            <a:lvl4pPr>
              <a:defRPr sz="1200">
                <a:latin typeface="+mj-lt"/>
              </a:defRPr>
            </a:lvl4pPr>
            <a:lvl5pPr>
              <a:defRPr sz="12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59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2655AA8-D1A9-C080-186C-11EADB069FB1}"/>
              </a:ext>
            </a:extLst>
          </p:cNvPr>
          <p:cNvSpPr>
            <a:spLocks noGrp="1"/>
          </p:cNvSpPr>
          <p:nvPr>
            <p:ph sz="half" idx="2"/>
          </p:nvPr>
        </p:nvSpPr>
        <p:spPr>
          <a:xfrm>
            <a:off x="839789" y="1681163"/>
            <a:ext cx="4931092" cy="4326419"/>
          </a:xfrm>
        </p:spPr>
        <p:txBody>
          <a:bodyPr>
            <a:normAutofit/>
          </a:bodyPr>
          <a:lstStyle>
            <a:lvl1pPr>
              <a:defRPr sz="18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DEDEDFA2-CF76-EEC5-EF85-F744F37AF98D}"/>
              </a:ext>
            </a:extLst>
          </p:cNvPr>
          <p:cNvSpPr>
            <a:spLocks noGrp="1"/>
          </p:cNvSpPr>
          <p:nvPr>
            <p:ph type="title"/>
          </p:nvPr>
        </p:nvSpPr>
        <p:spPr>
          <a:xfrm>
            <a:off x="838200" y="567894"/>
            <a:ext cx="10515600" cy="862915"/>
          </a:xfrm>
        </p:spPr>
        <p:txBody>
          <a:bodyPr>
            <a:normAutofit/>
          </a:bodyPr>
          <a:lstStyle>
            <a:lvl1pPr>
              <a:defRPr sz="2000" b="1">
                <a:solidFill>
                  <a:srgbClr val="0071CE"/>
                </a:solidFill>
                <a:latin typeface="+mj-lt"/>
              </a:defRPr>
            </a:lvl1pPr>
          </a:lstStyle>
          <a:p>
            <a:r>
              <a:rPr lang="en-US"/>
              <a:t>Click to edit Master title style</a:t>
            </a:r>
          </a:p>
        </p:txBody>
      </p:sp>
      <p:sp>
        <p:nvSpPr>
          <p:cNvPr id="6" name="Content Placeholder 3">
            <a:extLst>
              <a:ext uri="{FF2B5EF4-FFF2-40B4-BE49-F238E27FC236}">
                <a16:creationId xmlns:a16="http://schemas.microsoft.com/office/drawing/2014/main" id="{75EE6884-EC9C-ACC6-2746-83A74E1AD1E8}"/>
              </a:ext>
            </a:extLst>
          </p:cNvPr>
          <p:cNvSpPr>
            <a:spLocks noGrp="1"/>
          </p:cNvSpPr>
          <p:nvPr>
            <p:ph sz="half" idx="11"/>
          </p:nvPr>
        </p:nvSpPr>
        <p:spPr>
          <a:xfrm>
            <a:off x="6427789" y="1681163"/>
            <a:ext cx="4931092" cy="4326419"/>
          </a:xfrm>
        </p:spPr>
        <p:txBody>
          <a:bodyPr>
            <a:normAutofit/>
          </a:bodyPr>
          <a:lstStyle>
            <a:lvl1pPr>
              <a:defRPr sz="18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79D7D27-4B60-270C-99C6-C619B0B82F09}"/>
              </a:ext>
            </a:extLst>
          </p:cNvPr>
          <p:cNvCxnSpPr>
            <a:cxnSpLocks/>
          </p:cNvCxnSpPr>
          <p:nvPr userDrawn="1"/>
        </p:nvCxnSpPr>
        <p:spPr>
          <a:xfrm>
            <a:off x="6096000" y="1681163"/>
            <a:ext cx="0" cy="450850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48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head + Tw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16E461-1692-3E94-FCD1-FCE1D9CB968E}"/>
              </a:ext>
            </a:extLst>
          </p:cNvPr>
          <p:cNvSpPr>
            <a:spLocks noGrp="1"/>
          </p:cNvSpPr>
          <p:nvPr>
            <p:ph type="body" idx="1"/>
          </p:nvPr>
        </p:nvSpPr>
        <p:spPr>
          <a:xfrm>
            <a:off x="839789" y="1681163"/>
            <a:ext cx="4931092" cy="391477"/>
          </a:xfrm>
        </p:spPr>
        <p:txBody>
          <a:bodyPr anchor="t">
            <a:normAutofit/>
          </a:bodyPr>
          <a:lstStyle>
            <a:lvl1pPr marL="0" indent="0">
              <a:buNone/>
              <a:defRPr sz="1800" b="0">
                <a:solidFill>
                  <a:srgbClr val="0071CE"/>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08AE4DEE-5F00-3D27-2CBC-335383EE7097}"/>
              </a:ext>
            </a:extLst>
          </p:cNvPr>
          <p:cNvSpPr>
            <a:spLocks noGrp="1"/>
          </p:cNvSpPr>
          <p:nvPr>
            <p:ph sz="half" idx="2"/>
          </p:nvPr>
        </p:nvSpPr>
        <p:spPr>
          <a:xfrm>
            <a:off x="839789" y="2322994"/>
            <a:ext cx="4931092" cy="3684588"/>
          </a:xfrm>
        </p:spPr>
        <p:txBody>
          <a:bodyPr>
            <a:normAutofit/>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255C633-31B0-2896-1C6B-C8ACC9C55125}"/>
              </a:ext>
            </a:extLst>
          </p:cNvPr>
          <p:cNvSpPr>
            <a:spLocks noGrp="1"/>
          </p:cNvSpPr>
          <p:nvPr>
            <p:ph type="title"/>
          </p:nvPr>
        </p:nvSpPr>
        <p:spPr>
          <a:xfrm>
            <a:off x="838200" y="567894"/>
            <a:ext cx="10515600" cy="862915"/>
          </a:xfrm>
        </p:spPr>
        <p:txBody>
          <a:bodyPr>
            <a:normAutofit/>
          </a:bodyPr>
          <a:lstStyle>
            <a:lvl1pPr>
              <a:defRPr sz="2000" b="1">
                <a:solidFill>
                  <a:srgbClr val="0071CE"/>
                </a:solidFill>
                <a:latin typeface="+mj-lt"/>
              </a:defRPr>
            </a:lvl1pPr>
          </a:lstStyle>
          <a:p>
            <a:r>
              <a:rPr lang="en-US"/>
              <a:t>Click to edit Master title style</a:t>
            </a:r>
          </a:p>
        </p:txBody>
      </p:sp>
      <p:sp>
        <p:nvSpPr>
          <p:cNvPr id="10" name="Text Placeholder 2">
            <a:extLst>
              <a:ext uri="{FF2B5EF4-FFF2-40B4-BE49-F238E27FC236}">
                <a16:creationId xmlns:a16="http://schemas.microsoft.com/office/drawing/2014/main" id="{D06352B0-BB30-CFD9-73CF-E2DB6E13C02B}"/>
              </a:ext>
            </a:extLst>
          </p:cNvPr>
          <p:cNvSpPr>
            <a:spLocks noGrp="1"/>
          </p:cNvSpPr>
          <p:nvPr>
            <p:ph type="body" idx="10"/>
          </p:nvPr>
        </p:nvSpPr>
        <p:spPr>
          <a:xfrm>
            <a:off x="6427789" y="1681163"/>
            <a:ext cx="4931092" cy="391477"/>
          </a:xfrm>
        </p:spPr>
        <p:txBody>
          <a:bodyPr anchor="t">
            <a:normAutofit/>
          </a:bodyPr>
          <a:lstStyle>
            <a:lvl1pPr marL="0" indent="0">
              <a:buNone/>
              <a:defRPr sz="1800" b="0">
                <a:solidFill>
                  <a:srgbClr val="0071CE"/>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AD1B15F7-CA99-3E27-B721-7AC9A25C5C46}"/>
              </a:ext>
            </a:extLst>
          </p:cNvPr>
          <p:cNvSpPr>
            <a:spLocks noGrp="1"/>
          </p:cNvSpPr>
          <p:nvPr>
            <p:ph sz="half" idx="11"/>
          </p:nvPr>
        </p:nvSpPr>
        <p:spPr>
          <a:xfrm>
            <a:off x="6427789" y="2322994"/>
            <a:ext cx="4931092" cy="3684588"/>
          </a:xfrm>
        </p:spPr>
        <p:txBody>
          <a:bodyPr>
            <a:normAutofit/>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91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Slide 2">
    <p:bg>
      <p:bgPr>
        <a:gradFill>
          <a:gsLst>
            <a:gs pos="0">
              <a:srgbClr val="12284C"/>
            </a:gs>
            <a:gs pos="100000">
              <a:srgbClr val="0C182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01525" y="3652283"/>
            <a:ext cx="7807309" cy="553536"/>
          </a:xfrm>
        </p:spPr>
        <p:txBody>
          <a:bodyPr anchor="t">
            <a:noAutofit/>
          </a:bodyPr>
          <a:lstStyle>
            <a:lvl1pPr marL="0" indent="0">
              <a:lnSpc>
                <a:spcPct val="90000"/>
              </a:lnSpc>
              <a:spcBef>
                <a:spcPts val="0"/>
              </a:spcBef>
              <a:buNone/>
              <a:defRPr sz="2000" b="1" baseline="0">
                <a:solidFill>
                  <a:schemeClr val="bg1"/>
                </a:solidFill>
                <a:latin typeface="+mj-lt"/>
              </a:defRPr>
            </a:lvl1pPr>
          </a:lstStyle>
          <a:p>
            <a:pPr lvl="0"/>
            <a:r>
              <a:rPr lang="en-US"/>
              <a:t>Presentation Title Slide</a:t>
            </a:r>
          </a:p>
        </p:txBody>
      </p:sp>
      <p:sp>
        <p:nvSpPr>
          <p:cNvPr id="10" name="Text Placeholder 9"/>
          <p:cNvSpPr>
            <a:spLocks noGrp="1"/>
          </p:cNvSpPr>
          <p:nvPr>
            <p:ph type="body" sz="quarter" idx="11" hasCustomPrompt="1"/>
          </p:nvPr>
        </p:nvSpPr>
        <p:spPr>
          <a:xfrm>
            <a:off x="3601526" y="4343928"/>
            <a:ext cx="7807308" cy="553536"/>
          </a:xfrm>
        </p:spPr>
        <p:txBody>
          <a:bodyPr>
            <a:noAutofit/>
          </a:bodyPr>
          <a:lstStyle>
            <a:lvl1pPr marL="0" indent="0">
              <a:buNone/>
              <a:defRPr sz="1800" b="0" baseline="0">
                <a:solidFill>
                  <a:schemeClr val="bg1"/>
                </a:solidFill>
                <a:latin typeface="+mj-lt"/>
              </a:defRPr>
            </a:lvl1pPr>
          </a:lstStyle>
          <a:p>
            <a:pPr lvl="0"/>
            <a:r>
              <a:rPr lang="en-US"/>
              <a:t>Speaker Name  |  Speaker Title</a:t>
            </a:r>
          </a:p>
        </p:txBody>
      </p:sp>
      <p:sp>
        <p:nvSpPr>
          <p:cNvPr id="11" name="Text Placeholder 9"/>
          <p:cNvSpPr>
            <a:spLocks noGrp="1"/>
          </p:cNvSpPr>
          <p:nvPr>
            <p:ph type="body" sz="quarter" idx="12" hasCustomPrompt="1"/>
          </p:nvPr>
        </p:nvSpPr>
        <p:spPr>
          <a:xfrm>
            <a:off x="3601526" y="5248560"/>
            <a:ext cx="7807308" cy="553536"/>
          </a:xfrm>
        </p:spPr>
        <p:txBody>
          <a:bodyPr>
            <a:noAutofit/>
          </a:bodyPr>
          <a:lstStyle>
            <a:lvl1pPr marL="0" indent="0">
              <a:buNone/>
              <a:defRPr sz="1600" b="0" baseline="0">
                <a:solidFill>
                  <a:schemeClr val="bg1"/>
                </a:solidFill>
                <a:latin typeface="+mj-lt"/>
              </a:defRPr>
            </a:lvl1pPr>
          </a:lstStyle>
          <a:p>
            <a:pPr lvl="0"/>
            <a:r>
              <a:rPr lang="en-US"/>
              <a:t>DATE</a:t>
            </a:r>
          </a:p>
        </p:txBody>
      </p:sp>
      <p:pic>
        <p:nvPicPr>
          <p:cNvPr id="2" name="Picture 1">
            <a:extLst>
              <a:ext uri="{FF2B5EF4-FFF2-40B4-BE49-F238E27FC236}">
                <a16:creationId xmlns:a16="http://schemas.microsoft.com/office/drawing/2014/main" id="{D1A5E567-E6F4-4029-A261-4E43469FE6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26" r="2926" b="30292"/>
          <a:stretch/>
        </p:blipFill>
        <p:spPr>
          <a:xfrm>
            <a:off x="783166" y="4319559"/>
            <a:ext cx="2031574" cy="602274"/>
          </a:xfrm>
          <a:prstGeom prst="rect">
            <a:avLst/>
          </a:prstGeom>
        </p:spPr>
      </p:pic>
      <p:cxnSp>
        <p:nvCxnSpPr>
          <p:cNvPr id="5" name="Straight Connector 4">
            <a:extLst>
              <a:ext uri="{FF2B5EF4-FFF2-40B4-BE49-F238E27FC236}">
                <a16:creationId xmlns:a16="http://schemas.microsoft.com/office/drawing/2014/main" id="{372401EE-3A55-2595-A870-47EB8DE00E9D}"/>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8277E28F-63DF-60D1-6B51-6AE04A280280}"/>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bg1"/>
                </a:solidFill>
                <a:latin typeface="+mj-lt"/>
                <a:cs typeface="Arial" panose="020B0604020202020204" pitchFamily="34" charset="0"/>
              </a:rPr>
              <a:t>Confidential</a:t>
            </a:r>
          </a:p>
        </p:txBody>
      </p:sp>
      <p:cxnSp>
        <p:nvCxnSpPr>
          <p:cNvPr id="9" name="Straight Connector 8">
            <a:extLst>
              <a:ext uri="{FF2B5EF4-FFF2-40B4-BE49-F238E27FC236}">
                <a16:creationId xmlns:a16="http://schemas.microsoft.com/office/drawing/2014/main" id="{88317AEF-EAC9-21C4-82D6-B61FB72BF820}"/>
              </a:ext>
            </a:extLst>
          </p:cNvPr>
          <p:cNvCxnSpPr>
            <a:cxnSpLocks/>
          </p:cNvCxnSpPr>
          <p:nvPr userDrawn="1"/>
        </p:nvCxnSpPr>
        <p:spPr>
          <a:xfrm>
            <a:off x="3601525" y="5059460"/>
            <a:ext cx="32600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6A3415-93AA-E4E2-1AB1-748730211ACA}"/>
              </a:ext>
            </a:extLst>
          </p:cNvPr>
          <p:cNvCxnSpPr>
            <a:cxnSpLocks/>
          </p:cNvCxnSpPr>
          <p:nvPr userDrawn="1"/>
        </p:nvCxnSpPr>
        <p:spPr>
          <a:xfrm flipV="1">
            <a:off x="3220720" y="3652283"/>
            <a:ext cx="0" cy="21498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building with a glass roof&#10;&#10;Description automatically generated with medium confidence">
            <a:extLst>
              <a:ext uri="{FF2B5EF4-FFF2-40B4-BE49-F238E27FC236}">
                <a16:creationId xmlns:a16="http://schemas.microsoft.com/office/drawing/2014/main" id="{FE8DE1CC-F850-2807-5025-55DA0F1BD7E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116" b="3741"/>
          <a:stretch/>
        </p:blipFill>
        <p:spPr>
          <a:xfrm>
            <a:off x="-1" y="-1"/>
            <a:ext cx="12188221" cy="3301187"/>
          </a:xfrm>
          <a:prstGeom prst="rect">
            <a:avLst/>
          </a:prstGeom>
        </p:spPr>
      </p:pic>
    </p:spTree>
    <p:extLst>
      <p:ext uri="{BB962C8B-B14F-4D97-AF65-F5344CB8AC3E}">
        <p14:creationId xmlns:p14="http://schemas.microsoft.com/office/powerpoint/2010/main" val="2176074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head + 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466071-47DB-CE33-C9C5-A615EB0E0F5F}"/>
              </a:ext>
            </a:extLst>
          </p:cNvPr>
          <p:cNvSpPr/>
          <p:nvPr userDrawn="1"/>
        </p:nvSpPr>
        <p:spPr>
          <a:xfrm>
            <a:off x="838200" y="1930400"/>
            <a:ext cx="3296920" cy="3901440"/>
          </a:xfrm>
          <a:prstGeom prst="rect">
            <a:avLst/>
          </a:prstGeom>
          <a:solidFill>
            <a:srgbClr val="1228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1" hasCustomPrompt="1"/>
          </p:nvPr>
        </p:nvSpPr>
        <p:spPr>
          <a:xfrm>
            <a:off x="989348" y="2702559"/>
            <a:ext cx="2947652" cy="2971887"/>
          </a:xfrm>
        </p:spPr>
        <p:txBody>
          <a:bodyPr>
            <a:normAutofit/>
          </a:bodyPr>
          <a:lstStyle>
            <a:lvl1pPr marL="0" indent="0" algn="ctr">
              <a:buNone/>
              <a:defRPr sz="1600">
                <a:solidFill>
                  <a:schemeClr val="bg1"/>
                </a:solidFill>
                <a:latin typeface="+mj-lt"/>
              </a:defRPr>
            </a:lvl1pPr>
          </a:lstStyle>
          <a:p>
            <a:r>
              <a:rPr lang="en-US"/>
              <a:t>Click to add text</a:t>
            </a:r>
          </a:p>
        </p:txBody>
      </p:sp>
      <p:sp>
        <p:nvSpPr>
          <p:cNvPr id="7" name="Text Placeholder 8"/>
          <p:cNvSpPr>
            <a:spLocks noGrp="1"/>
          </p:cNvSpPr>
          <p:nvPr>
            <p:ph type="body" sz="quarter" idx="13" hasCustomPrompt="1"/>
          </p:nvPr>
        </p:nvSpPr>
        <p:spPr>
          <a:xfrm>
            <a:off x="989349" y="2125906"/>
            <a:ext cx="2947652" cy="403933"/>
          </a:xfrm>
        </p:spPr>
        <p:txBody>
          <a:bodyPr>
            <a:noAutofit/>
          </a:bodyPr>
          <a:lstStyle>
            <a:lvl1pPr marL="0" indent="0" algn="ctr">
              <a:buNone/>
              <a:defRPr sz="2000" b="0" baseline="0">
                <a:solidFill>
                  <a:schemeClr val="bg1"/>
                </a:solidFill>
                <a:latin typeface="+mj-lt"/>
              </a:defRPr>
            </a:lvl1pPr>
          </a:lstStyle>
          <a:p>
            <a:pPr lvl="0"/>
            <a:r>
              <a:rPr lang="en-US"/>
              <a:t>Subheading</a:t>
            </a:r>
          </a:p>
        </p:txBody>
      </p:sp>
      <p:sp>
        <p:nvSpPr>
          <p:cNvPr id="2" name="Title 1">
            <a:extLst>
              <a:ext uri="{FF2B5EF4-FFF2-40B4-BE49-F238E27FC236}">
                <a16:creationId xmlns:a16="http://schemas.microsoft.com/office/drawing/2014/main" id="{49458C4D-A383-1289-FBEF-1ACB58B9F770}"/>
              </a:ext>
            </a:extLst>
          </p:cNvPr>
          <p:cNvSpPr>
            <a:spLocks noGrp="1"/>
          </p:cNvSpPr>
          <p:nvPr>
            <p:ph type="title"/>
          </p:nvPr>
        </p:nvSpPr>
        <p:spPr>
          <a:xfrm>
            <a:off x="838200" y="827773"/>
            <a:ext cx="10515600" cy="862915"/>
          </a:xfrm>
        </p:spPr>
        <p:txBody>
          <a:bodyPr>
            <a:normAutofit/>
          </a:bodyPr>
          <a:lstStyle>
            <a:lvl1pPr algn="ctr">
              <a:defRPr sz="2000" b="1">
                <a:solidFill>
                  <a:srgbClr val="0071CE"/>
                </a:solidFill>
                <a:latin typeface="+mj-lt"/>
              </a:defRPr>
            </a:lvl1pPr>
          </a:lstStyle>
          <a:p>
            <a:r>
              <a:rPr lang="en-US"/>
              <a:t>Click to edit Master title style</a:t>
            </a:r>
          </a:p>
        </p:txBody>
      </p:sp>
      <p:sp>
        <p:nvSpPr>
          <p:cNvPr id="17" name="Rectangle 16">
            <a:extLst>
              <a:ext uri="{FF2B5EF4-FFF2-40B4-BE49-F238E27FC236}">
                <a16:creationId xmlns:a16="http://schemas.microsoft.com/office/drawing/2014/main" id="{256C6CF3-1E2C-92FD-19CF-033D01789906}"/>
              </a:ext>
            </a:extLst>
          </p:cNvPr>
          <p:cNvSpPr/>
          <p:nvPr userDrawn="1"/>
        </p:nvSpPr>
        <p:spPr>
          <a:xfrm>
            <a:off x="4445000" y="1930400"/>
            <a:ext cx="3296920" cy="3901440"/>
          </a:xfrm>
          <a:prstGeom prst="rect">
            <a:avLst/>
          </a:prstGeom>
          <a:solidFill>
            <a:srgbClr val="007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3">
            <a:extLst>
              <a:ext uri="{FF2B5EF4-FFF2-40B4-BE49-F238E27FC236}">
                <a16:creationId xmlns:a16="http://schemas.microsoft.com/office/drawing/2014/main" id="{C35B93E2-E93C-C5BB-406D-857CEACA968B}"/>
              </a:ext>
            </a:extLst>
          </p:cNvPr>
          <p:cNvSpPr>
            <a:spLocks noGrp="1"/>
          </p:cNvSpPr>
          <p:nvPr>
            <p:ph sz="quarter" idx="14" hasCustomPrompt="1"/>
          </p:nvPr>
        </p:nvSpPr>
        <p:spPr>
          <a:xfrm>
            <a:off x="4596148" y="2702559"/>
            <a:ext cx="2947652" cy="2971887"/>
          </a:xfrm>
        </p:spPr>
        <p:txBody>
          <a:bodyPr>
            <a:normAutofit/>
          </a:bodyPr>
          <a:lstStyle>
            <a:lvl1pPr marL="0" indent="0" algn="ctr">
              <a:buNone/>
              <a:defRPr sz="1600">
                <a:solidFill>
                  <a:schemeClr val="bg1"/>
                </a:solidFill>
                <a:latin typeface="+mj-lt"/>
              </a:defRPr>
            </a:lvl1pPr>
          </a:lstStyle>
          <a:p>
            <a:r>
              <a:rPr lang="en-US"/>
              <a:t>Click to add text</a:t>
            </a:r>
          </a:p>
        </p:txBody>
      </p:sp>
      <p:sp>
        <p:nvSpPr>
          <p:cNvPr id="19" name="Text Placeholder 8">
            <a:extLst>
              <a:ext uri="{FF2B5EF4-FFF2-40B4-BE49-F238E27FC236}">
                <a16:creationId xmlns:a16="http://schemas.microsoft.com/office/drawing/2014/main" id="{D9CA1229-5A9C-A9AA-81D4-DA283C8A592D}"/>
              </a:ext>
            </a:extLst>
          </p:cNvPr>
          <p:cNvSpPr>
            <a:spLocks noGrp="1"/>
          </p:cNvSpPr>
          <p:nvPr>
            <p:ph type="body" sz="quarter" idx="15" hasCustomPrompt="1"/>
          </p:nvPr>
        </p:nvSpPr>
        <p:spPr>
          <a:xfrm>
            <a:off x="4596149" y="2125906"/>
            <a:ext cx="2947652" cy="403933"/>
          </a:xfrm>
        </p:spPr>
        <p:txBody>
          <a:bodyPr>
            <a:noAutofit/>
          </a:bodyPr>
          <a:lstStyle>
            <a:lvl1pPr marL="0" indent="0" algn="ctr">
              <a:buNone/>
              <a:defRPr sz="2000" b="0" baseline="0">
                <a:solidFill>
                  <a:schemeClr val="bg1"/>
                </a:solidFill>
                <a:latin typeface="+mj-lt"/>
              </a:defRPr>
            </a:lvl1pPr>
          </a:lstStyle>
          <a:p>
            <a:pPr lvl="0"/>
            <a:r>
              <a:rPr lang="en-US"/>
              <a:t>Subheading</a:t>
            </a:r>
          </a:p>
        </p:txBody>
      </p:sp>
      <p:sp>
        <p:nvSpPr>
          <p:cNvPr id="20" name="Rectangle 19">
            <a:extLst>
              <a:ext uri="{FF2B5EF4-FFF2-40B4-BE49-F238E27FC236}">
                <a16:creationId xmlns:a16="http://schemas.microsoft.com/office/drawing/2014/main" id="{292BD768-693A-8294-D13D-231246B2254A}"/>
              </a:ext>
            </a:extLst>
          </p:cNvPr>
          <p:cNvSpPr/>
          <p:nvPr userDrawn="1"/>
        </p:nvSpPr>
        <p:spPr>
          <a:xfrm>
            <a:off x="8051800" y="1930400"/>
            <a:ext cx="3296920" cy="3901440"/>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48467F61-DDB3-CB98-0AA6-F4422D93F686}"/>
              </a:ext>
            </a:extLst>
          </p:cNvPr>
          <p:cNvSpPr>
            <a:spLocks noGrp="1"/>
          </p:cNvSpPr>
          <p:nvPr>
            <p:ph sz="quarter" idx="16" hasCustomPrompt="1"/>
          </p:nvPr>
        </p:nvSpPr>
        <p:spPr>
          <a:xfrm>
            <a:off x="8226434" y="2702559"/>
            <a:ext cx="2947652" cy="2971887"/>
          </a:xfrm>
        </p:spPr>
        <p:txBody>
          <a:bodyPr>
            <a:normAutofit/>
          </a:bodyPr>
          <a:lstStyle>
            <a:lvl1pPr marL="0" indent="0" algn="ctr">
              <a:buNone/>
              <a:defRPr sz="1600">
                <a:solidFill>
                  <a:schemeClr val="bg1"/>
                </a:solidFill>
                <a:latin typeface="+mj-lt"/>
              </a:defRPr>
            </a:lvl1pPr>
          </a:lstStyle>
          <a:p>
            <a:r>
              <a:rPr lang="en-US"/>
              <a:t>Click to add text</a:t>
            </a:r>
          </a:p>
        </p:txBody>
      </p:sp>
      <p:sp>
        <p:nvSpPr>
          <p:cNvPr id="22" name="Text Placeholder 8">
            <a:extLst>
              <a:ext uri="{FF2B5EF4-FFF2-40B4-BE49-F238E27FC236}">
                <a16:creationId xmlns:a16="http://schemas.microsoft.com/office/drawing/2014/main" id="{C5F9EC2F-A319-F37A-6298-F1A66E846CF6}"/>
              </a:ext>
            </a:extLst>
          </p:cNvPr>
          <p:cNvSpPr>
            <a:spLocks noGrp="1"/>
          </p:cNvSpPr>
          <p:nvPr>
            <p:ph type="body" sz="quarter" idx="17" hasCustomPrompt="1"/>
          </p:nvPr>
        </p:nvSpPr>
        <p:spPr>
          <a:xfrm>
            <a:off x="8226434" y="2125906"/>
            <a:ext cx="2947652" cy="403933"/>
          </a:xfrm>
        </p:spPr>
        <p:txBody>
          <a:bodyPr>
            <a:noAutofit/>
          </a:bodyPr>
          <a:lstStyle>
            <a:lvl1pPr marL="0" indent="0" algn="ctr">
              <a:buNone/>
              <a:defRPr sz="2000" b="0" baseline="0">
                <a:solidFill>
                  <a:schemeClr val="bg1"/>
                </a:solidFill>
                <a:latin typeface="+mj-lt"/>
              </a:defRPr>
            </a:lvl1pPr>
          </a:lstStyle>
          <a:p>
            <a:pPr lvl="0"/>
            <a:r>
              <a:rPr lang="en-US"/>
              <a:t>Subheading</a:t>
            </a:r>
          </a:p>
        </p:txBody>
      </p:sp>
    </p:spTree>
    <p:extLst>
      <p:ext uri="{BB962C8B-B14F-4D97-AF65-F5344CB8AC3E}">
        <p14:creationId xmlns:p14="http://schemas.microsoft.com/office/powerpoint/2010/main" val="2501440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362138" y="903383"/>
            <a:ext cx="11487896" cy="5034709"/>
          </a:xfrm>
        </p:spPr>
        <p:txBody>
          <a:bodyPr>
            <a:normAutofit/>
          </a:bodyPr>
          <a:lstStyle>
            <a:lvl1pPr marL="342900" indent="-342900">
              <a:buFont typeface="Arial" panose="020B0604020202020204" pitchFamily="34" charset="0"/>
              <a:buChar char="•"/>
              <a:defRPr sz="1800" baseline="0"/>
            </a:lvl1pPr>
          </a:lstStyle>
          <a:p>
            <a:r>
              <a:rPr lang="en-US"/>
              <a:t>Object</a:t>
            </a:r>
          </a:p>
        </p:txBody>
      </p:sp>
      <p:sp>
        <p:nvSpPr>
          <p:cNvPr id="2" name="Title 1">
            <a:extLst>
              <a:ext uri="{FF2B5EF4-FFF2-40B4-BE49-F238E27FC236}">
                <a16:creationId xmlns:a16="http://schemas.microsoft.com/office/drawing/2014/main" id="{50F0ED1A-D39F-FE10-B237-F7A3AD9572D3}"/>
              </a:ext>
            </a:extLst>
          </p:cNvPr>
          <p:cNvSpPr>
            <a:spLocks noGrp="1"/>
          </p:cNvSpPr>
          <p:nvPr>
            <p:ph type="title"/>
          </p:nvPr>
        </p:nvSpPr>
        <p:spPr>
          <a:xfrm>
            <a:off x="362138" y="278366"/>
            <a:ext cx="11487896" cy="448530"/>
          </a:xfrm>
          <a:noFill/>
        </p:spPr>
        <p:txBody>
          <a:bodyPr>
            <a:noAutofit/>
          </a:bodyPr>
          <a:lstStyle>
            <a:lvl1pPr>
              <a:defRPr sz="2000" b="1">
                <a:solidFill>
                  <a:srgbClr val="0071CE"/>
                </a:solidFill>
              </a:defRPr>
            </a:lvl1pPr>
          </a:lstStyle>
          <a:p>
            <a:r>
              <a:rPr lang="en-US"/>
              <a:t>Click to edit Master title style</a:t>
            </a:r>
          </a:p>
        </p:txBody>
      </p:sp>
    </p:spTree>
    <p:extLst>
      <p:ext uri="{BB962C8B-B14F-4D97-AF65-F5344CB8AC3E}">
        <p14:creationId xmlns:p14="http://schemas.microsoft.com/office/powerpoint/2010/main" val="3252997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6" name="Chart Placeholder 4"/>
          <p:cNvSpPr>
            <a:spLocks noGrp="1"/>
          </p:cNvSpPr>
          <p:nvPr>
            <p:ph type="chart" sz="quarter" idx="13"/>
          </p:nvPr>
        </p:nvSpPr>
        <p:spPr>
          <a:xfrm>
            <a:off x="6327089" y="1744980"/>
            <a:ext cx="5026712" cy="4202206"/>
          </a:xfrm>
        </p:spPr>
        <p:txBody>
          <a:bodyPr>
            <a:normAutofit/>
          </a:bodyPr>
          <a:lstStyle>
            <a:lvl1pPr marL="0" indent="0">
              <a:buNone/>
              <a:defRPr sz="1600" baseline="0"/>
            </a:lvl1pPr>
          </a:lstStyle>
          <a:p>
            <a:r>
              <a:rPr lang="en-US"/>
              <a:t>Click icon to add chart</a:t>
            </a:r>
          </a:p>
        </p:txBody>
      </p:sp>
      <p:sp>
        <p:nvSpPr>
          <p:cNvPr id="7" name="Chart Placeholder 4"/>
          <p:cNvSpPr>
            <a:spLocks noGrp="1"/>
          </p:cNvSpPr>
          <p:nvPr>
            <p:ph type="chart" sz="quarter" idx="11"/>
          </p:nvPr>
        </p:nvSpPr>
        <p:spPr>
          <a:xfrm>
            <a:off x="838200" y="1744980"/>
            <a:ext cx="4940051" cy="4202206"/>
          </a:xfrm>
        </p:spPr>
        <p:txBody>
          <a:bodyPr>
            <a:normAutofit/>
          </a:bodyPr>
          <a:lstStyle>
            <a:lvl1pPr marL="0" indent="0">
              <a:buNone/>
              <a:defRPr sz="1600" baseline="0"/>
            </a:lvl1pPr>
          </a:lstStyle>
          <a:p>
            <a:r>
              <a:rPr lang="en-US"/>
              <a:t>Click icon to add chart</a:t>
            </a:r>
          </a:p>
        </p:txBody>
      </p:sp>
      <p:sp>
        <p:nvSpPr>
          <p:cNvPr id="2" name="Title 1">
            <a:extLst>
              <a:ext uri="{FF2B5EF4-FFF2-40B4-BE49-F238E27FC236}">
                <a16:creationId xmlns:a16="http://schemas.microsoft.com/office/drawing/2014/main" id="{DE46ECBF-339E-0DC0-6DC6-9190104AFE4D}"/>
              </a:ext>
            </a:extLst>
          </p:cNvPr>
          <p:cNvSpPr>
            <a:spLocks noGrp="1"/>
          </p:cNvSpPr>
          <p:nvPr>
            <p:ph type="title"/>
          </p:nvPr>
        </p:nvSpPr>
        <p:spPr>
          <a:xfrm>
            <a:off x="838200" y="567894"/>
            <a:ext cx="10515600" cy="862915"/>
          </a:xfrm>
        </p:spPr>
        <p:txBody>
          <a:bodyPr>
            <a:normAutofit/>
          </a:bodyPr>
          <a:lstStyle>
            <a:lvl1pPr>
              <a:defRPr sz="2000" b="1">
                <a:solidFill>
                  <a:srgbClr val="0071CE"/>
                </a:solidFill>
                <a:latin typeface="+mj-lt"/>
              </a:defRPr>
            </a:lvl1pPr>
          </a:lstStyle>
          <a:p>
            <a:r>
              <a:rPr lang="en-US"/>
              <a:t>Click to edit Master title style</a:t>
            </a:r>
          </a:p>
        </p:txBody>
      </p:sp>
    </p:spTree>
    <p:extLst>
      <p:ext uri="{BB962C8B-B14F-4D97-AF65-F5344CB8AC3E}">
        <p14:creationId xmlns:p14="http://schemas.microsoft.com/office/powerpoint/2010/main" val="883043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838200" y="2057400"/>
            <a:ext cx="5274733" cy="4305300"/>
          </a:xfrm>
        </p:spPr>
        <p:txBody>
          <a:bodyPr>
            <a:normAutofit/>
          </a:bodyPr>
          <a:lstStyle>
            <a:lvl1pPr>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8"/>
          <p:cNvSpPr>
            <a:spLocks noGrp="1"/>
          </p:cNvSpPr>
          <p:nvPr>
            <p:ph type="chart" sz="quarter" idx="14"/>
          </p:nvPr>
        </p:nvSpPr>
        <p:spPr>
          <a:xfrm>
            <a:off x="6316134" y="827773"/>
            <a:ext cx="5037666" cy="5534927"/>
          </a:xfrm>
        </p:spPr>
        <p:txBody>
          <a:bodyPr>
            <a:normAutofit/>
          </a:bodyPr>
          <a:lstStyle>
            <a:lvl1pPr marL="0" indent="0">
              <a:buNone/>
              <a:defRPr sz="1800"/>
            </a:lvl1pPr>
          </a:lstStyle>
          <a:p>
            <a:r>
              <a:rPr lang="en-US"/>
              <a:t>Click icon to add chart</a:t>
            </a:r>
          </a:p>
        </p:txBody>
      </p:sp>
      <p:sp>
        <p:nvSpPr>
          <p:cNvPr id="4" name="Title 1">
            <a:extLst>
              <a:ext uri="{FF2B5EF4-FFF2-40B4-BE49-F238E27FC236}">
                <a16:creationId xmlns:a16="http://schemas.microsoft.com/office/drawing/2014/main" id="{630C19BB-AFAB-72BD-C1AA-536FD6B1E3EA}"/>
              </a:ext>
            </a:extLst>
          </p:cNvPr>
          <p:cNvSpPr>
            <a:spLocks noGrp="1"/>
          </p:cNvSpPr>
          <p:nvPr>
            <p:ph type="title"/>
          </p:nvPr>
        </p:nvSpPr>
        <p:spPr>
          <a:xfrm>
            <a:off x="838200" y="827773"/>
            <a:ext cx="5274733" cy="862915"/>
          </a:xfrm>
        </p:spPr>
        <p:txBody>
          <a:bodyPr>
            <a:noAutofit/>
          </a:bodyPr>
          <a:lstStyle>
            <a:lvl1pPr>
              <a:defRPr sz="2000" b="1">
                <a:solidFill>
                  <a:srgbClr val="0071CE"/>
                </a:solidFill>
              </a:defRPr>
            </a:lvl1pPr>
          </a:lstStyle>
          <a:p>
            <a:r>
              <a:rPr lang="en-US"/>
              <a:t>Click to edit Master title style</a:t>
            </a:r>
          </a:p>
        </p:txBody>
      </p:sp>
    </p:spTree>
    <p:extLst>
      <p:ext uri="{BB962C8B-B14F-4D97-AF65-F5344CB8AC3E}">
        <p14:creationId xmlns:p14="http://schemas.microsoft.com/office/powerpoint/2010/main" val="280640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314173" y="827772"/>
            <a:ext cx="5039628" cy="5549423"/>
          </a:xfrm>
        </p:spPr>
        <p:txBody>
          <a:bodyPr>
            <a:normAutofit/>
          </a:bodyPr>
          <a:lstStyle>
            <a:lvl1pPr marL="0" indent="0">
              <a:buNone/>
              <a:defRPr sz="1800" baseline="0"/>
            </a:lvl1pPr>
          </a:lstStyle>
          <a:p>
            <a:r>
              <a:rPr lang="en-US"/>
              <a:t>Click icon to add picture</a:t>
            </a:r>
          </a:p>
        </p:txBody>
      </p:sp>
      <p:sp>
        <p:nvSpPr>
          <p:cNvPr id="7" name="Text Placeholder 5"/>
          <p:cNvSpPr>
            <a:spLocks noGrp="1"/>
          </p:cNvSpPr>
          <p:nvPr>
            <p:ph type="body" sz="quarter" idx="13"/>
          </p:nvPr>
        </p:nvSpPr>
        <p:spPr>
          <a:xfrm>
            <a:off x="838200" y="2057400"/>
            <a:ext cx="5274733" cy="43053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E85AD89-4997-FBBA-31B6-6901721AD359}"/>
              </a:ext>
            </a:extLst>
          </p:cNvPr>
          <p:cNvSpPr>
            <a:spLocks noGrp="1"/>
          </p:cNvSpPr>
          <p:nvPr>
            <p:ph type="title"/>
          </p:nvPr>
        </p:nvSpPr>
        <p:spPr>
          <a:xfrm>
            <a:off x="838200" y="827773"/>
            <a:ext cx="5274733" cy="862915"/>
          </a:xfrm>
        </p:spPr>
        <p:txBody>
          <a:bodyPr>
            <a:noAutofit/>
          </a:bodyPr>
          <a:lstStyle>
            <a:lvl1pPr>
              <a:defRPr sz="2000" b="1">
                <a:solidFill>
                  <a:srgbClr val="0071CE"/>
                </a:solidFill>
              </a:defRPr>
            </a:lvl1pPr>
          </a:lstStyle>
          <a:p>
            <a:r>
              <a:rPr lang="en-US"/>
              <a:t>Click to edit Master title style</a:t>
            </a:r>
          </a:p>
        </p:txBody>
      </p:sp>
    </p:spTree>
    <p:extLst>
      <p:ext uri="{BB962C8B-B14F-4D97-AF65-F5344CB8AC3E}">
        <p14:creationId xmlns:p14="http://schemas.microsoft.com/office/powerpoint/2010/main" val="25864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44D66-D52B-E99D-3AB5-6563960DB16C}"/>
              </a:ext>
            </a:extLst>
          </p:cNvPr>
          <p:cNvSpPr>
            <a:spLocks noGrp="1"/>
          </p:cNvSpPr>
          <p:nvPr>
            <p:ph idx="1"/>
          </p:nvPr>
        </p:nvSpPr>
        <p:spPr>
          <a:xfrm>
            <a:off x="5183188" y="827773"/>
            <a:ext cx="6172200" cy="5033277"/>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9AF2AF-2B8B-3A10-A674-D4C3F37937AE}"/>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EADDB408-4E72-693F-B083-9C8FB1A0D89C}"/>
              </a:ext>
            </a:extLst>
          </p:cNvPr>
          <p:cNvSpPr>
            <a:spLocks noGrp="1"/>
          </p:cNvSpPr>
          <p:nvPr>
            <p:ph type="title"/>
          </p:nvPr>
        </p:nvSpPr>
        <p:spPr>
          <a:xfrm>
            <a:off x="838201" y="827773"/>
            <a:ext cx="3932238" cy="862915"/>
          </a:xfrm>
        </p:spPr>
        <p:txBody>
          <a:bodyPr>
            <a:noAutofit/>
          </a:bodyPr>
          <a:lstStyle>
            <a:lvl1pPr>
              <a:defRPr sz="2000" b="1">
                <a:solidFill>
                  <a:srgbClr val="0071CE"/>
                </a:solidFill>
              </a:defRPr>
            </a:lvl1pPr>
          </a:lstStyle>
          <a:p>
            <a:r>
              <a:rPr lang="en-US"/>
              <a:t>Click to edit Master title style</a:t>
            </a:r>
          </a:p>
        </p:txBody>
      </p:sp>
    </p:spTree>
    <p:extLst>
      <p:ext uri="{BB962C8B-B14F-4D97-AF65-F5344CB8AC3E}">
        <p14:creationId xmlns:p14="http://schemas.microsoft.com/office/powerpoint/2010/main" val="150474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0A75E9-F566-B68D-C8F1-33780B851F23}"/>
              </a:ext>
            </a:extLst>
          </p:cNvPr>
          <p:cNvSpPr/>
          <p:nvPr userDrawn="1"/>
        </p:nvSpPr>
        <p:spPr>
          <a:xfrm>
            <a:off x="0" y="0"/>
            <a:ext cx="2854960" cy="6858000"/>
          </a:xfrm>
          <a:prstGeom prst="rect">
            <a:avLst/>
          </a:prstGeom>
          <a:solidFill>
            <a:srgbClr val="007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5">
            <a:extLst>
              <a:ext uri="{FF2B5EF4-FFF2-40B4-BE49-F238E27FC236}">
                <a16:creationId xmlns:a16="http://schemas.microsoft.com/office/drawing/2014/main" id="{5FF0CAC1-8D30-AA3E-FF95-90CCB87BF623}"/>
              </a:ext>
            </a:extLst>
          </p:cNvPr>
          <p:cNvSpPr>
            <a:spLocks noGrp="1"/>
          </p:cNvSpPr>
          <p:nvPr>
            <p:ph type="pic" sz="quarter" idx="10"/>
          </p:nvPr>
        </p:nvSpPr>
        <p:spPr>
          <a:xfrm>
            <a:off x="3378433" y="793740"/>
            <a:ext cx="2158767" cy="2306922"/>
          </a:xfrm>
        </p:spPr>
      </p:sp>
      <p:sp>
        <p:nvSpPr>
          <p:cNvPr id="5" name="Text Placeholder 9">
            <a:extLst>
              <a:ext uri="{FF2B5EF4-FFF2-40B4-BE49-F238E27FC236}">
                <a16:creationId xmlns:a16="http://schemas.microsoft.com/office/drawing/2014/main" id="{6D5D8F4A-28A2-EEE1-B835-A0A7085E852D}"/>
              </a:ext>
            </a:extLst>
          </p:cNvPr>
          <p:cNvSpPr txBox="1">
            <a:spLocks/>
          </p:cNvSpPr>
          <p:nvPr userDrawn="1"/>
        </p:nvSpPr>
        <p:spPr>
          <a:xfrm>
            <a:off x="3378433" y="4136560"/>
            <a:ext cx="2209115" cy="1796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j-lt"/>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j-lt"/>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j-lt"/>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FontTx/>
              <a:buNone/>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mn-cs"/>
            </a:endParaRPr>
          </a:p>
          <a:p>
            <a:pPr algn="l">
              <a:lnSpc>
                <a:spcPct val="100000"/>
              </a:lnSpc>
              <a:spcBef>
                <a:spcPts val="0"/>
              </a:spcBef>
              <a:buFontTx/>
              <a:buNone/>
              <a:defRPr/>
            </a:pPr>
            <a:endParaRPr lang="en-US" sz="1000">
              <a:solidFill>
                <a:srgbClr val="7F7F7F"/>
              </a:solidFill>
              <a:latin typeface="Segoe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rgbClr val="7F7F7F"/>
              </a:solidFill>
              <a:latin typeface="Segoe UI"/>
              <a:cs typeface="Levenim MT"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Levenim MT" pitchFamily="2" charset="-79"/>
            </a:endParaRPr>
          </a:p>
          <a:p>
            <a:pPr algn="l">
              <a:lnSpc>
                <a:spcPct val="100000"/>
              </a:lnSpc>
              <a:spcBef>
                <a:spcPts val="0"/>
              </a:spcBef>
              <a:buFontTx/>
              <a:buNone/>
              <a:defRPr/>
            </a:pPr>
            <a:endParaRPr lang="en-US" sz="1000">
              <a:solidFill>
                <a:srgbClr val="7F7F7F"/>
              </a:solidFill>
              <a:latin typeface="Segoe UI"/>
              <a:cs typeface="Levenim MT" pitchFamily="2" charset="-79"/>
            </a:endParaRPr>
          </a:p>
        </p:txBody>
      </p:sp>
      <p:sp>
        <p:nvSpPr>
          <p:cNvPr id="6" name="Text Placeholder 5">
            <a:extLst>
              <a:ext uri="{FF2B5EF4-FFF2-40B4-BE49-F238E27FC236}">
                <a16:creationId xmlns:a16="http://schemas.microsoft.com/office/drawing/2014/main" id="{5B2D8465-CF3B-124E-7988-2050A1C18392}"/>
              </a:ext>
            </a:extLst>
          </p:cNvPr>
          <p:cNvSpPr txBox="1">
            <a:spLocks/>
          </p:cNvSpPr>
          <p:nvPr userDrawn="1"/>
        </p:nvSpPr>
        <p:spPr>
          <a:xfrm>
            <a:off x="3378433" y="3246462"/>
            <a:ext cx="2158767" cy="8900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j-lt"/>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j-lt"/>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j-lt"/>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en-US" sz="1800" b="1">
                <a:solidFill>
                  <a:srgbClr val="0071CE"/>
                </a:solidFill>
                <a:latin typeface="Segoe UI"/>
                <a:cs typeface="Levenim MT" pitchFamily="2" charset="-79"/>
              </a:rPr>
              <a:t>First Name, </a:t>
            </a:r>
          </a:p>
          <a:p>
            <a:pPr algn="ctr">
              <a:lnSpc>
                <a:spcPct val="100000"/>
              </a:lnSpc>
              <a:spcBef>
                <a:spcPts val="0"/>
              </a:spcBef>
              <a:buFontTx/>
              <a:buNone/>
              <a:defRPr/>
            </a:pPr>
            <a:r>
              <a:rPr lang="en-US" sz="1800" b="1">
                <a:solidFill>
                  <a:srgbClr val="0071CE"/>
                </a:solidFill>
                <a:latin typeface="Segoe UI"/>
                <a:cs typeface="Levenim MT" pitchFamily="2" charset="-79"/>
              </a:rPr>
              <a:t>Last Name</a:t>
            </a:r>
          </a:p>
          <a:p>
            <a:pPr algn="ctr">
              <a:lnSpc>
                <a:spcPct val="100000"/>
              </a:lnSpc>
              <a:spcBef>
                <a:spcPts val="0"/>
              </a:spcBef>
              <a:buFontTx/>
              <a:buNone/>
              <a:defRPr/>
            </a:pPr>
            <a:r>
              <a:rPr lang="en-US" sz="1400">
                <a:solidFill>
                  <a:srgbClr val="12284C"/>
                </a:solidFill>
                <a:latin typeface="Segoe UI"/>
                <a:cs typeface="Levenim MT" pitchFamily="2" charset="-79"/>
              </a:rPr>
              <a:t>(</a:t>
            </a:r>
            <a:r>
              <a:rPr lang="en-US" sz="1400">
                <a:solidFill>
                  <a:srgbClr val="12284C"/>
                </a:solidFill>
                <a:latin typeface="Segoe UI"/>
                <a:ea typeface="+mn-ea"/>
                <a:cs typeface="+mn-cs"/>
              </a:rPr>
              <a:t>Title</a:t>
            </a:r>
            <a:r>
              <a:rPr lang="en-US" sz="1400">
                <a:solidFill>
                  <a:srgbClr val="12284C"/>
                </a:solidFill>
                <a:latin typeface="Segoe UI"/>
                <a:cs typeface="Levenim MT" pitchFamily="2" charset="-79"/>
              </a:rPr>
              <a:t>)</a:t>
            </a:r>
          </a:p>
        </p:txBody>
      </p:sp>
      <p:sp>
        <p:nvSpPr>
          <p:cNvPr id="7" name="Picture Placeholder 25">
            <a:extLst>
              <a:ext uri="{FF2B5EF4-FFF2-40B4-BE49-F238E27FC236}">
                <a16:creationId xmlns:a16="http://schemas.microsoft.com/office/drawing/2014/main" id="{22A6B644-9A83-F2AA-1DE7-9798D83F1DA6}"/>
              </a:ext>
            </a:extLst>
          </p:cNvPr>
          <p:cNvSpPr>
            <a:spLocks noGrp="1"/>
          </p:cNvSpPr>
          <p:nvPr>
            <p:ph type="pic" sz="quarter" idx="11"/>
          </p:nvPr>
        </p:nvSpPr>
        <p:spPr>
          <a:xfrm>
            <a:off x="6060673" y="793740"/>
            <a:ext cx="2158767" cy="2306922"/>
          </a:xfrm>
        </p:spPr>
      </p:sp>
      <p:sp>
        <p:nvSpPr>
          <p:cNvPr id="10" name="Picture Placeholder 25">
            <a:extLst>
              <a:ext uri="{FF2B5EF4-FFF2-40B4-BE49-F238E27FC236}">
                <a16:creationId xmlns:a16="http://schemas.microsoft.com/office/drawing/2014/main" id="{690C1DFF-87CD-8079-2478-FB41FADFF785}"/>
              </a:ext>
            </a:extLst>
          </p:cNvPr>
          <p:cNvSpPr>
            <a:spLocks noGrp="1"/>
          </p:cNvSpPr>
          <p:nvPr>
            <p:ph type="pic" sz="quarter" idx="12"/>
          </p:nvPr>
        </p:nvSpPr>
        <p:spPr>
          <a:xfrm>
            <a:off x="8742913" y="793740"/>
            <a:ext cx="2158767" cy="2306922"/>
          </a:xfrm>
        </p:spPr>
      </p:sp>
      <p:pic>
        <p:nvPicPr>
          <p:cNvPr id="13" name="Picture 12">
            <a:extLst>
              <a:ext uri="{FF2B5EF4-FFF2-40B4-BE49-F238E27FC236}">
                <a16:creationId xmlns:a16="http://schemas.microsoft.com/office/drawing/2014/main" id="{E5AF5F8E-D3DF-0925-3230-83A483A1C6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9" r="3909" b="24011"/>
          <a:stretch/>
        </p:blipFill>
        <p:spPr>
          <a:xfrm>
            <a:off x="210184" y="6210000"/>
            <a:ext cx="1304718" cy="430643"/>
          </a:xfrm>
          <a:prstGeom prst="rect">
            <a:avLst/>
          </a:prstGeom>
        </p:spPr>
      </p:pic>
      <p:sp>
        <p:nvSpPr>
          <p:cNvPr id="14" name="Title 1">
            <a:extLst>
              <a:ext uri="{FF2B5EF4-FFF2-40B4-BE49-F238E27FC236}">
                <a16:creationId xmlns:a16="http://schemas.microsoft.com/office/drawing/2014/main" id="{4CAC164B-F063-D365-8666-3E85DADF780B}"/>
              </a:ext>
            </a:extLst>
          </p:cNvPr>
          <p:cNvSpPr>
            <a:spLocks noGrp="1"/>
          </p:cNvSpPr>
          <p:nvPr>
            <p:ph type="title" hasCustomPrompt="1"/>
          </p:nvPr>
        </p:nvSpPr>
        <p:spPr>
          <a:xfrm>
            <a:off x="421641" y="793740"/>
            <a:ext cx="2057399" cy="953780"/>
          </a:xfrm>
        </p:spPr>
        <p:txBody>
          <a:bodyPr anchor="t">
            <a:noAutofit/>
          </a:bodyPr>
          <a:lstStyle>
            <a:lvl1pPr>
              <a:defRPr sz="1800" b="1">
                <a:solidFill>
                  <a:schemeClr val="bg1"/>
                </a:solidFill>
              </a:defRPr>
            </a:lvl1pPr>
          </a:lstStyle>
          <a:p>
            <a:r>
              <a:rPr lang="en-US"/>
              <a:t>Click </a:t>
            </a:r>
            <a:br>
              <a:rPr lang="en-US"/>
            </a:br>
            <a:r>
              <a:rPr lang="en-US"/>
              <a:t>to edit Master title style</a:t>
            </a:r>
          </a:p>
        </p:txBody>
      </p:sp>
      <p:sp>
        <p:nvSpPr>
          <p:cNvPr id="15" name="Text Placeholder 7">
            <a:extLst>
              <a:ext uri="{FF2B5EF4-FFF2-40B4-BE49-F238E27FC236}">
                <a16:creationId xmlns:a16="http://schemas.microsoft.com/office/drawing/2014/main" id="{BC08EB4E-F5E0-590A-1598-A13610E9B1CF}"/>
              </a:ext>
            </a:extLst>
          </p:cNvPr>
          <p:cNvSpPr txBox="1">
            <a:spLocks/>
          </p:cNvSpPr>
          <p:nvPr userDrawn="1"/>
        </p:nvSpPr>
        <p:spPr>
          <a:xfrm>
            <a:off x="421641" y="1999973"/>
            <a:ext cx="2057398" cy="3933467"/>
          </a:xfrm>
          <a:prstGeom prst="rect">
            <a:avLst/>
          </a:prstGeom>
        </p:spPr>
        <p:txBody>
          <a:bodyPr/>
          <a:lstStyle/>
          <a:p>
            <a:pPr lvl="0">
              <a:lnSpc>
                <a:spcPct val="150000"/>
              </a:lnSpc>
            </a:pPr>
            <a:r>
              <a:rPr lang="en-US" sz="800" b="1" err="1">
                <a:solidFill>
                  <a:schemeClr val="bg1"/>
                </a:solidFill>
                <a:latin typeface="+mj-lt"/>
                <a:ea typeface="Verdana" panose="020B0604030504040204" pitchFamily="34" charset="0"/>
                <a:cs typeface="Levenim MT" pitchFamily="2" charset="-79"/>
              </a:rPr>
              <a:t>Lorem</a:t>
            </a:r>
            <a:r>
              <a:rPr lang="en-US" sz="800" b="1">
                <a:solidFill>
                  <a:schemeClr val="bg1"/>
                </a:solidFill>
                <a:latin typeface="+mj-lt"/>
                <a:ea typeface="Verdana" panose="020B0604030504040204" pitchFamily="34" charset="0"/>
                <a:cs typeface="Levenim MT" pitchFamily="2" charset="-79"/>
              </a:rPr>
              <a:t> </a:t>
            </a:r>
            <a:r>
              <a:rPr lang="en-US" sz="800" b="1" err="1">
                <a:solidFill>
                  <a:schemeClr val="bg1"/>
                </a:solidFill>
                <a:latin typeface="+mj-lt"/>
                <a:ea typeface="Verdana" panose="020B0604030504040204" pitchFamily="34" charset="0"/>
                <a:cs typeface="Levenim MT" pitchFamily="2" charset="-79"/>
              </a:rPr>
              <a:t>ipsum</a:t>
            </a:r>
            <a:r>
              <a:rPr lang="en-US" sz="800" b="1">
                <a:solidFill>
                  <a:schemeClr val="bg1"/>
                </a:solidFill>
                <a:latin typeface="+mj-lt"/>
                <a:ea typeface="Verdana" panose="020B0604030504040204" pitchFamily="34" charset="0"/>
                <a:cs typeface="Levenim MT" pitchFamily="2" charset="-79"/>
              </a:rPr>
              <a:t> dolor </a:t>
            </a:r>
            <a:r>
              <a:rPr lang="en-US" sz="800">
                <a:solidFill>
                  <a:schemeClr val="bg1"/>
                </a:solidFill>
                <a:latin typeface="+mj-lt"/>
                <a:ea typeface="Verdana" panose="020B0604030504040204" pitchFamily="34" charset="0"/>
                <a:cs typeface="Levenim MT" pitchFamily="2" charset="-79"/>
              </a:rPr>
              <a:t>sit </a:t>
            </a:r>
            <a:r>
              <a:rPr lang="en-US" sz="800" err="1">
                <a:solidFill>
                  <a:schemeClr val="bg1"/>
                </a:solidFill>
                <a:latin typeface="+mj-lt"/>
                <a:ea typeface="Verdana" panose="020B0604030504040204" pitchFamily="34" charset="0"/>
                <a:cs typeface="Levenim MT" pitchFamily="2" charset="-79"/>
              </a:rPr>
              <a:t>amet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consectetur</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adipiscing</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elit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Fusce</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diam</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tortor</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mattis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quis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dapibus</a:t>
            </a:r>
            <a:r>
              <a:rPr lang="en-US" sz="800">
                <a:solidFill>
                  <a:schemeClr val="bg1"/>
                </a:solidFill>
                <a:latin typeface="+mj-lt"/>
                <a:ea typeface="Verdana" panose="020B0604030504040204" pitchFamily="34" charset="0"/>
                <a:cs typeface="Levenim MT" pitchFamily="2" charset="-79"/>
              </a:rPr>
              <a:t> vitae, </a:t>
            </a:r>
            <a:r>
              <a:rPr lang="en-US" sz="800" err="1">
                <a:solidFill>
                  <a:schemeClr val="bg1"/>
                </a:solidFill>
                <a:latin typeface="+mj-lt"/>
                <a:ea typeface="Verdana" panose="020B0604030504040204" pitchFamily="34" charset="0"/>
                <a:cs typeface="Levenim MT" pitchFamily="2" charset="-79"/>
              </a:rPr>
              <a:t>euismod</a:t>
            </a:r>
            <a:r>
              <a:rPr lang="en-US" sz="800">
                <a:solidFill>
                  <a:schemeClr val="bg1"/>
                </a:solidFill>
                <a:latin typeface="+mj-lt"/>
                <a:ea typeface="Verdana" panose="020B0604030504040204" pitchFamily="34" charset="0"/>
                <a:cs typeface="Levenim MT" pitchFamily="2" charset="-79"/>
              </a:rPr>
              <a:t> non </a:t>
            </a:r>
            <a:r>
              <a:rPr lang="en-US" sz="800" err="1">
                <a:solidFill>
                  <a:schemeClr val="bg1"/>
                </a:solidFill>
                <a:latin typeface="+mj-lt"/>
                <a:ea typeface="Verdana" panose="020B0604030504040204" pitchFamily="34" charset="0"/>
                <a:cs typeface="Levenim MT" pitchFamily="2" charset="-79"/>
              </a:rPr>
              <a:t>purus</a:t>
            </a:r>
            <a:r>
              <a:rPr lang="en-US" sz="800">
                <a:solidFill>
                  <a:schemeClr val="bg1"/>
                </a:solidFill>
                <a:latin typeface="+mj-lt"/>
                <a:ea typeface="Verdana" panose="020B0604030504040204" pitchFamily="34" charset="0"/>
                <a:cs typeface="Levenim MT" pitchFamily="2" charset="-79"/>
              </a:rPr>
              <a:t>. Maecenas </a:t>
            </a:r>
            <a:r>
              <a:rPr lang="en-US" sz="800" err="1">
                <a:solidFill>
                  <a:schemeClr val="bg1"/>
                </a:solidFill>
                <a:latin typeface="+mj-lt"/>
                <a:ea typeface="Verdana" panose="020B0604030504040204" pitchFamily="34" charset="0"/>
                <a:cs typeface="Levenim MT" pitchFamily="2" charset="-79"/>
              </a:rPr>
              <a:t>ut</a:t>
            </a:r>
            <a:r>
              <a:rPr lang="en-US" sz="800">
                <a:solidFill>
                  <a:schemeClr val="bg1"/>
                </a:solidFill>
                <a:latin typeface="+mj-lt"/>
                <a:ea typeface="Verdana" panose="020B0604030504040204" pitchFamily="34" charset="0"/>
                <a:cs typeface="Levenim MT" pitchFamily="2" charset="-79"/>
              </a:rPr>
              <a:t> lacus </a:t>
            </a:r>
            <a:r>
              <a:rPr lang="en-US" sz="800" err="1">
                <a:solidFill>
                  <a:schemeClr val="bg1"/>
                </a:solidFill>
                <a:latin typeface="+mj-lt"/>
                <a:ea typeface="Verdana" panose="020B0604030504040204" pitchFamily="34" charset="0"/>
                <a:cs typeface="Levenim MT" pitchFamily="2" charset="-79"/>
              </a:rPr>
              <a:t>nec</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mauris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feugiat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tristique</a:t>
            </a:r>
            <a:r>
              <a:rPr lang="en-US" sz="800">
                <a:solidFill>
                  <a:schemeClr val="bg1"/>
                </a:solidFill>
                <a:latin typeface="+mj-lt"/>
                <a:ea typeface="Verdana" panose="020B0604030504040204" pitchFamily="34" charset="0"/>
                <a:cs typeface="Levenim MT" pitchFamily="2" charset="-79"/>
              </a:rPr>
              <a:t> et in </a:t>
            </a:r>
            <a:r>
              <a:rPr lang="en-US" sz="800" err="1">
                <a:solidFill>
                  <a:schemeClr val="bg1"/>
                </a:solidFill>
                <a:latin typeface="+mj-lt"/>
                <a:ea typeface="Verdana" panose="020B0604030504040204" pitchFamily="34" charset="0"/>
                <a:cs typeface="Levenim MT" pitchFamily="2" charset="-79"/>
              </a:rPr>
              <a:t>metus</a:t>
            </a:r>
            <a:r>
              <a:rPr lang="en-US" sz="800">
                <a:solidFill>
                  <a:schemeClr val="bg1"/>
                </a:solidFill>
                <a:latin typeface="+mj-lt"/>
                <a:ea typeface="Verdana" panose="020B0604030504040204" pitchFamily="34" charset="0"/>
                <a:cs typeface="Levenim MT" pitchFamily="2" charset="-79"/>
              </a:rPr>
              <a:t>. Duis </a:t>
            </a:r>
            <a:r>
              <a:rPr lang="en-US" sz="800" err="1">
                <a:solidFill>
                  <a:schemeClr val="bg1"/>
                </a:solidFill>
                <a:latin typeface="+mj-lt"/>
                <a:ea typeface="Verdana" panose="020B0604030504040204" pitchFamily="34" charset="0"/>
                <a:cs typeface="Levenim MT" pitchFamily="2" charset="-79"/>
              </a:rPr>
              <a:t>congue</a:t>
            </a:r>
            <a:r>
              <a:rPr lang="en-US" sz="800">
                <a:solidFill>
                  <a:schemeClr val="bg1"/>
                </a:solidFill>
                <a:latin typeface="+mj-lt"/>
                <a:ea typeface="Verdana" panose="020B0604030504040204" pitchFamily="34" charset="0"/>
                <a:cs typeface="Levenim MT" pitchFamily="2" charset="-79"/>
              </a:rPr>
              <a:t> eros vel </a:t>
            </a:r>
            <a:r>
              <a:rPr lang="en-US" sz="800" err="1">
                <a:solidFill>
                  <a:schemeClr val="bg1"/>
                </a:solidFill>
                <a:latin typeface="+mj-lt"/>
                <a:ea typeface="Verdana" panose="020B0604030504040204" pitchFamily="34" charset="0"/>
                <a:cs typeface="Levenim MT" pitchFamily="2" charset="-79"/>
              </a:rPr>
              <a:t>lectus</a:t>
            </a:r>
            <a:r>
              <a:rPr lang="en-US" sz="800">
                <a:solidFill>
                  <a:schemeClr val="bg1"/>
                </a:solidFill>
                <a:latin typeface="+mj-lt"/>
                <a:ea typeface="Verdana" panose="020B0604030504040204" pitchFamily="34" charset="0"/>
                <a:cs typeface="Levenim MT" pitchFamily="2" charset="-79"/>
              </a:rPr>
              <a:t> semper semper. </a:t>
            </a:r>
          </a:p>
          <a:p>
            <a:pPr lvl="0">
              <a:lnSpc>
                <a:spcPct val="150000"/>
              </a:lnSpc>
            </a:pPr>
            <a:endParaRPr lang="en-US" sz="800">
              <a:solidFill>
                <a:schemeClr val="bg1"/>
              </a:solidFill>
              <a:latin typeface="+mj-lt"/>
              <a:ea typeface="Verdana" panose="020B0604030504040204" pitchFamily="34" charset="0"/>
              <a:cs typeface="Levenim MT" pitchFamily="2" charset="-79"/>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800" b="1">
                <a:solidFill>
                  <a:schemeClr val="bg1"/>
                </a:solidFill>
                <a:latin typeface="+mj-lt"/>
                <a:ea typeface="Verdana" panose="020B0604030504040204" pitchFamily="34" charset="0"/>
                <a:cs typeface="Levenim MT" pitchFamily="2" charset="-79"/>
              </a:rPr>
              <a:t>Lorem ipsum dolor </a:t>
            </a:r>
            <a:r>
              <a:rPr lang="en-US" sz="800">
                <a:solidFill>
                  <a:schemeClr val="bg1"/>
                </a:solidFill>
                <a:latin typeface="+mj-lt"/>
                <a:ea typeface="Verdana" panose="020B0604030504040204" pitchFamily="34" charset="0"/>
                <a:cs typeface="Levenim MT" pitchFamily="2" charset="-79"/>
              </a:rPr>
              <a:t>sit </a:t>
            </a:r>
            <a:r>
              <a:rPr lang="en-US" sz="800" err="1">
                <a:solidFill>
                  <a:schemeClr val="bg1"/>
                </a:solidFill>
                <a:latin typeface="+mj-lt"/>
                <a:ea typeface="Verdana" panose="020B0604030504040204" pitchFamily="34" charset="0"/>
                <a:cs typeface="Levenim MT" pitchFamily="2" charset="-79"/>
              </a:rPr>
              <a:t>amet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consectetur</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adipiscing</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elit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Fusce</a:t>
            </a:r>
            <a:r>
              <a:rPr lang="en-US" sz="800">
                <a:solidFill>
                  <a:schemeClr val="bg1"/>
                </a:solidFill>
                <a:latin typeface="+mj-lt"/>
                <a:ea typeface="Verdana" panose="020B0604030504040204" pitchFamily="34" charset="0"/>
                <a:cs typeface="Levenim MT" pitchFamily="2" charset="-79"/>
              </a:rPr>
              <a:t> diam </a:t>
            </a:r>
            <a:r>
              <a:rPr lang="en-US" sz="800" err="1">
                <a:solidFill>
                  <a:schemeClr val="bg1"/>
                </a:solidFill>
                <a:latin typeface="+mj-lt"/>
                <a:ea typeface="Verdana" panose="020B0604030504040204" pitchFamily="34" charset="0"/>
                <a:cs typeface="Levenim MT" pitchFamily="2" charset="-79"/>
              </a:rPr>
              <a:t>tortor</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mattis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quis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dapibus</a:t>
            </a:r>
            <a:r>
              <a:rPr lang="en-US" sz="800">
                <a:solidFill>
                  <a:schemeClr val="bg1"/>
                </a:solidFill>
                <a:latin typeface="+mj-lt"/>
                <a:ea typeface="Verdana" panose="020B0604030504040204" pitchFamily="34" charset="0"/>
                <a:cs typeface="Levenim MT" pitchFamily="2" charset="-79"/>
              </a:rPr>
              <a:t> vitae, </a:t>
            </a:r>
            <a:r>
              <a:rPr lang="en-US" sz="800" err="1">
                <a:solidFill>
                  <a:schemeClr val="bg1"/>
                </a:solidFill>
                <a:latin typeface="+mj-lt"/>
                <a:ea typeface="Verdana" panose="020B0604030504040204" pitchFamily="34" charset="0"/>
                <a:cs typeface="Levenim MT" pitchFamily="2" charset="-79"/>
              </a:rPr>
              <a:t>euismod</a:t>
            </a:r>
            <a:r>
              <a:rPr lang="en-US" sz="800">
                <a:solidFill>
                  <a:schemeClr val="bg1"/>
                </a:solidFill>
                <a:latin typeface="+mj-lt"/>
                <a:ea typeface="Verdana" panose="020B0604030504040204" pitchFamily="34" charset="0"/>
                <a:cs typeface="Levenim MT" pitchFamily="2" charset="-79"/>
              </a:rPr>
              <a:t> non </a:t>
            </a:r>
            <a:r>
              <a:rPr lang="en-US" sz="800" err="1">
                <a:solidFill>
                  <a:schemeClr val="bg1"/>
                </a:solidFill>
                <a:latin typeface="+mj-lt"/>
                <a:ea typeface="Verdana" panose="020B0604030504040204" pitchFamily="34" charset="0"/>
                <a:cs typeface="Levenim MT" pitchFamily="2" charset="-79"/>
              </a:rPr>
              <a:t>purus</a:t>
            </a:r>
            <a:r>
              <a:rPr lang="en-US" sz="800">
                <a:solidFill>
                  <a:schemeClr val="bg1"/>
                </a:solidFill>
                <a:latin typeface="+mj-lt"/>
                <a:ea typeface="Verdana" panose="020B0604030504040204" pitchFamily="34" charset="0"/>
                <a:cs typeface="Levenim MT" pitchFamily="2" charset="-79"/>
              </a:rPr>
              <a:t>. Maecenas </a:t>
            </a:r>
            <a:r>
              <a:rPr lang="en-US" sz="800" err="1">
                <a:solidFill>
                  <a:schemeClr val="bg1"/>
                </a:solidFill>
                <a:latin typeface="+mj-lt"/>
                <a:ea typeface="Verdana" panose="020B0604030504040204" pitchFamily="34" charset="0"/>
                <a:cs typeface="Levenim MT" pitchFamily="2" charset="-79"/>
              </a:rPr>
              <a:t>ut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lacus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nec</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mauris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feugiat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tristique</a:t>
            </a:r>
            <a:r>
              <a:rPr lang="en-US" sz="800">
                <a:solidFill>
                  <a:schemeClr val="bg1"/>
                </a:solidFill>
                <a:latin typeface="+mj-lt"/>
                <a:ea typeface="Verdana" panose="020B0604030504040204" pitchFamily="34" charset="0"/>
                <a:cs typeface="Levenim MT" pitchFamily="2" charset="-79"/>
              </a:rPr>
              <a:t> et in </a:t>
            </a:r>
            <a:r>
              <a:rPr lang="en-US" sz="800" err="1">
                <a:solidFill>
                  <a:schemeClr val="bg1"/>
                </a:solidFill>
                <a:latin typeface="+mj-lt"/>
                <a:ea typeface="Verdana" panose="020B0604030504040204" pitchFamily="34" charset="0"/>
                <a:cs typeface="Levenim MT" pitchFamily="2" charset="-79"/>
              </a:rPr>
              <a:t>metus</a:t>
            </a:r>
            <a:r>
              <a:rPr lang="en-US" sz="800">
                <a:solidFill>
                  <a:schemeClr val="bg1"/>
                </a:solidFill>
                <a:latin typeface="+mj-lt"/>
                <a:ea typeface="Verdana" panose="020B0604030504040204" pitchFamily="34" charset="0"/>
                <a:cs typeface="Levenim MT" pitchFamily="2" charset="-79"/>
              </a:rPr>
              <a:t>. Duis </a:t>
            </a:r>
            <a:r>
              <a:rPr lang="en-US" sz="800" err="1">
                <a:solidFill>
                  <a:schemeClr val="bg1"/>
                </a:solidFill>
                <a:latin typeface="+mj-lt"/>
                <a:ea typeface="Verdana" panose="020B0604030504040204" pitchFamily="34" charset="0"/>
                <a:cs typeface="Levenim MT" pitchFamily="2" charset="-79"/>
              </a:rPr>
              <a:t>congue</a:t>
            </a:r>
            <a:r>
              <a:rPr lang="en-US" sz="800">
                <a:solidFill>
                  <a:schemeClr val="bg1"/>
                </a:solidFill>
                <a:latin typeface="+mj-lt"/>
                <a:ea typeface="Verdana" panose="020B0604030504040204" pitchFamily="34" charset="0"/>
                <a:cs typeface="Levenim MT" pitchFamily="2" charset="-79"/>
              </a:rPr>
              <a:t> eros vel </a:t>
            </a:r>
            <a:r>
              <a:rPr lang="en-US" sz="800" err="1">
                <a:solidFill>
                  <a:schemeClr val="bg1"/>
                </a:solidFill>
                <a:latin typeface="+mj-lt"/>
                <a:ea typeface="Verdana" panose="020B0604030504040204" pitchFamily="34" charset="0"/>
                <a:cs typeface="Levenim MT" pitchFamily="2" charset="-79"/>
              </a:rPr>
              <a:t>lectus</a:t>
            </a:r>
            <a:r>
              <a:rPr lang="en-US" sz="800">
                <a:solidFill>
                  <a:schemeClr val="bg1"/>
                </a:solidFill>
                <a:latin typeface="+mj-lt"/>
                <a:ea typeface="Verdana" panose="020B0604030504040204" pitchFamily="34" charset="0"/>
                <a:cs typeface="Levenim MT" pitchFamily="2" charset="-79"/>
              </a:rPr>
              <a:t> semper semper. </a:t>
            </a:r>
          </a:p>
          <a:p>
            <a:pPr lvl="0">
              <a:lnSpc>
                <a:spcPct val="150000"/>
              </a:lnSpc>
            </a:pPr>
            <a:endParaRPr lang="en-US" sz="800">
              <a:solidFill>
                <a:schemeClr val="bg1"/>
              </a:solidFill>
              <a:latin typeface="+mj-lt"/>
              <a:ea typeface="Verdana" panose="020B0604030504040204" pitchFamily="34" charset="0"/>
              <a:cs typeface="Levenim MT" pitchFamily="2" charset="-79"/>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800" b="1">
                <a:solidFill>
                  <a:schemeClr val="bg1"/>
                </a:solidFill>
                <a:latin typeface="+mj-lt"/>
                <a:ea typeface="Verdana" panose="020B0604030504040204" pitchFamily="34" charset="0"/>
                <a:cs typeface="Levenim MT" pitchFamily="2" charset="-79"/>
              </a:rPr>
              <a:t>Lorem ipsum dolor </a:t>
            </a:r>
            <a:r>
              <a:rPr lang="en-US" sz="800">
                <a:solidFill>
                  <a:schemeClr val="bg1"/>
                </a:solidFill>
                <a:latin typeface="+mj-lt"/>
                <a:ea typeface="Verdana" panose="020B0604030504040204" pitchFamily="34" charset="0"/>
                <a:cs typeface="Levenim MT" pitchFamily="2" charset="-79"/>
              </a:rPr>
              <a:t>sit </a:t>
            </a:r>
            <a:r>
              <a:rPr lang="en-US" sz="800" err="1">
                <a:solidFill>
                  <a:schemeClr val="bg1"/>
                </a:solidFill>
                <a:latin typeface="+mj-lt"/>
                <a:ea typeface="Verdana" panose="020B0604030504040204" pitchFamily="34" charset="0"/>
                <a:cs typeface="Levenim MT" pitchFamily="2" charset="-79"/>
              </a:rPr>
              <a:t>amet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consectetur</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adipiscing</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elit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Fusce</a:t>
            </a:r>
            <a:r>
              <a:rPr lang="en-US" sz="800">
                <a:solidFill>
                  <a:schemeClr val="bg1"/>
                </a:solidFill>
                <a:latin typeface="+mj-lt"/>
                <a:ea typeface="Verdana" panose="020B0604030504040204" pitchFamily="34" charset="0"/>
                <a:cs typeface="Levenim MT" pitchFamily="2" charset="-79"/>
              </a:rPr>
              <a:t> diam </a:t>
            </a:r>
            <a:r>
              <a:rPr lang="en-US" sz="800" err="1">
                <a:solidFill>
                  <a:schemeClr val="bg1"/>
                </a:solidFill>
                <a:latin typeface="+mj-lt"/>
                <a:ea typeface="Verdana" panose="020B0604030504040204" pitchFamily="34" charset="0"/>
                <a:cs typeface="Levenim MT" pitchFamily="2" charset="-79"/>
              </a:rPr>
              <a:t>tortor</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mattis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quis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dapibus</a:t>
            </a:r>
            <a:r>
              <a:rPr lang="en-US" sz="800">
                <a:solidFill>
                  <a:schemeClr val="bg1"/>
                </a:solidFill>
                <a:latin typeface="+mj-lt"/>
                <a:ea typeface="Verdana" panose="020B0604030504040204" pitchFamily="34" charset="0"/>
                <a:cs typeface="Levenim MT" pitchFamily="2" charset="-79"/>
              </a:rPr>
              <a:t> vitae, </a:t>
            </a:r>
            <a:r>
              <a:rPr lang="en-US" sz="800" err="1">
                <a:solidFill>
                  <a:schemeClr val="bg1"/>
                </a:solidFill>
                <a:latin typeface="+mj-lt"/>
                <a:ea typeface="Verdana" panose="020B0604030504040204" pitchFamily="34" charset="0"/>
                <a:cs typeface="Levenim MT" pitchFamily="2" charset="-79"/>
              </a:rPr>
              <a:t>euismod</a:t>
            </a:r>
            <a:r>
              <a:rPr lang="en-US" sz="800">
                <a:solidFill>
                  <a:schemeClr val="bg1"/>
                </a:solidFill>
                <a:latin typeface="+mj-lt"/>
                <a:ea typeface="Verdana" panose="020B0604030504040204" pitchFamily="34" charset="0"/>
                <a:cs typeface="Levenim MT" pitchFamily="2" charset="-79"/>
              </a:rPr>
              <a:t> non </a:t>
            </a:r>
            <a:r>
              <a:rPr lang="en-US" sz="800" err="1">
                <a:solidFill>
                  <a:schemeClr val="bg1"/>
                </a:solidFill>
                <a:latin typeface="+mj-lt"/>
                <a:ea typeface="Verdana" panose="020B0604030504040204" pitchFamily="34" charset="0"/>
                <a:cs typeface="Levenim MT" pitchFamily="2" charset="-79"/>
              </a:rPr>
              <a:t>purus</a:t>
            </a:r>
            <a:r>
              <a:rPr lang="en-US" sz="800">
                <a:solidFill>
                  <a:schemeClr val="bg1"/>
                </a:solidFill>
                <a:latin typeface="+mj-lt"/>
                <a:ea typeface="Verdana" panose="020B0604030504040204" pitchFamily="34" charset="0"/>
                <a:cs typeface="Levenim MT" pitchFamily="2" charset="-79"/>
              </a:rPr>
              <a:t>. Maecenas </a:t>
            </a:r>
            <a:r>
              <a:rPr lang="en-US" sz="800" err="1">
                <a:solidFill>
                  <a:schemeClr val="bg1"/>
                </a:solidFill>
                <a:latin typeface="+mj-lt"/>
                <a:ea typeface="Verdana" panose="020B0604030504040204" pitchFamily="34" charset="0"/>
                <a:cs typeface="Levenim MT" pitchFamily="2" charset="-79"/>
              </a:rPr>
              <a:t>ut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lacus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nec</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mauris</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feugiat</a:t>
            </a:r>
            <a:r>
              <a:rPr lang="en-US" sz="800">
                <a:solidFill>
                  <a:schemeClr val="bg1"/>
                </a:solidFill>
                <a:latin typeface="+mj-lt"/>
                <a:ea typeface="Verdana" panose="020B0604030504040204" pitchFamily="34" charset="0"/>
                <a:cs typeface="Levenim MT" pitchFamily="2" charset="-79"/>
              </a:rPr>
              <a:t> </a:t>
            </a:r>
            <a:r>
              <a:rPr lang="en-US" sz="800" err="1">
                <a:solidFill>
                  <a:schemeClr val="bg1"/>
                </a:solidFill>
                <a:latin typeface="+mj-lt"/>
                <a:ea typeface="Verdana" panose="020B0604030504040204" pitchFamily="34" charset="0"/>
                <a:cs typeface="Levenim MT" pitchFamily="2" charset="-79"/>
              </a:rPr>
              <a:t>tristique</a:t>
            </a:r>
            <a:r>
              <a:rPr lang="en-US" sz="800">
                <a:solidFill>
                  <a:schemeClr val="bg1"/>
                </a:solidFill>
                <a:latin typeface="+mj-lt"/>
                <a:ea typeface="Verdana" panose="020B0604030504040204" pitchFamily="34" charset="0"/>
                <a:cs typeface="Levenim MT" pitchFamily="2" charset="-79"/>
              </a:rPr>
              <a:t> et in </a:t>
            </a:r>
            <a:r>
              <a:rPr lang="en-US" sz="800" err="1">
                <a:solidFill>
                  <a:schemeClr val="bg1"/>
                </a:solidFill>
                <a:latin typeface="+mj-lt"/>
                <a:ea typeface="Verdana" panose="020B0604030504040204" pitchFamily="34" charset="0"/>
                <a:cs typeface="Levenim MT" pitchFamily="2" charset="-79"/>
              </a:rPr>
              <a:t>metus</a:t>
            </a:r>
            <a:r>
              <a:rPr lang="en-US" sz="800">
                <a:solidFill>
                  <a:schemeClr val="bg1"/>
                </a:solidFill>
                <a:latin typeface="+mj-lt"/>
                <a:ea typeface="Verdana" panose="020B0604030504040204" pitchFamily="34" charset="0"/>
                <a:cs typeface="Levenim MT" pitchFamily="2" charset="-79"/>
              </a:rPr>
              <a:t>. Duis </a:t>
            </a:r>
            <a:r>
              <a:rPr lang="en-US" sz="800" err="1">
                <a:solidFill>
                  <a:schemeClr val="bg1"/>
                </a:solidFill>
                <a:latin typeface="+mj-lt"/>
                <a:ea typeface="Verdana" panose="020B0604030504040204" pitchFamily="34" charset="0"/>
                <a:cs typeface="Levenim MT" pitchFamily="2" charset="-79"/>
              </a:rPr>
              <a:t>congue</a:t>
            </a:r>
            <a:r>
              <a:rPr lang="en-US" sz="800">
                <a:solidFill>
                  <a:schemeClr val="bg1"/>
                </a:solidFill>
                <a:latin typeface="+mj-lt"/>
                <a:ea typeface="Verdana" panose="020B0604030504040204" pitchFamily="34" charset="0"/>
                <a:cs typeface="Levenim MT" pitchFamily="2" charset="-79"/>
              </a:rPr>
              <a:t> eros vel </a:t>
            </a:r>
            <a:r>
              <a:rPr lang="en-US" sz="800" err="1">
                <a:solidFill>
                  <a:schemeClr val="bg1"/>
                </a:solidFill>
                <a:latin typeface="+mj-lt"/>
                <a:ea typeface="Verdana" panose="020B0604030504040204" pitchFamily="34" charset="0"/>
                <a:cs typeface="Levenim MT" pitchFamily="2" charset="-79"/>
              </a:rPr>
              <a:t>lectus</a:t>
            </a:r>
            <a:r>
              <a:rPr lang="en-US" sz="800">
                <a:solidFill>
                  <a:schemeClr val="bg1"/>
                </a:solidFill>
                <a:latin typeface="+mj-lt"/>
                <a:ea typeface="Verdana" panose="020B0604030504040204" pitchFamily="34" charset="0"/>
                <a:cs typeface="Levenim MT" pitchFamily="2" charset="-79"/>
              </a:rPr>
              <a:t> semper semper. </a:t>
            </a:r>
          </a:p>
          <a:p>
            <a:pPr lvl="0">
              <a:lnSpc>
                <a:spcPct val="150000"/>
              </a:lnSpc>
            </a:pPr>
            <a:endParaRPr lang="en-US" sz="800" err="1">
              <a:solidFill>
                <a:schemeClr val="bg1"/>
              </a:solidFill>
              <a:latin typeface="+mj-lt"/>
              <a:ea typeface="Verdana" panose="020B0604030504040204" pitchFamily="34" charset="0"/>
              <a:cs typeface="Levenim MT" pitchFamily="2" charset="-79"/>
            </a:endParaRPr>
          </a:p>
        </p:txBody>
      </p:sp>
      <p:sp>
        <p:nvSpPr>
          <p:cNvPr id="17" name="Text Placeholder 9">
            <a:extLst>
              <a:ext uri="{FF2B5EF4-FFF2-40B4-BE49-F238E27FC236}">
                <a16:creationId xmlns:a16="http://schemas.microsoft.com/office/drawing/2014/main" id="{3655EF29-1183-26E6-724B-EE11AA296E67}"/>
              </a:ext>
            </a:extLst>
          </p:cNvPr>
          <p:cNvSpPr txBox="1">
            <a:spLocks/>
          </p:cNvSpPr>
          <p:nvPr userDrawn="1"/>
        </p:nvSpPr>
        <p:spPr>
          <a:xfrm>
            <a:off x="6030193" y="4136560"/>
            <a:ext cx="2209115" cy="1796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j-lt"/>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j-lt"/>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j-lt"/>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FontTx/>
              <a:buNone/>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mn-cs"/>
            </a:endParaRPr>
          </a:p>
          <a:p>
            <a:pPr algn="l">
              <a:lnSpc>
                <a:spcPct val="100000"/>
              </a:lnSpc>
              <a:spcBef>
                <a:spcPts val="0"/>
              </a:spcBef>
              <a:buFontTx/>
              <a:buNone/>
              <a:defRPr/>
            </a:pPr>
            <a:endParaRPr lang="en-US" sz="1000">
              <a:solidFill>
                <a:srgbClr val="7F7F7F"/>
              </a:solidFill>
              <a:latin typeface="Segoe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rgbClr val="7F7F7F"/>
              </a:solidFill>
              <a:latin typeface="Segoe UI"/>
              <a:cs typeface="Levenim MT"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Levenim MT" pitchFamily="2" charset="-79"/>
            </a:endParaRPr>
          </a:p>
          <a:p>
            <a:pPr algn="l">
              <a:lnSpc>
                <a:spcPct val="100000"/>
              </a:lnSpc>
              <a:spcBef>
                <a:spcPts val="0"/>
              </a:spcBef>
              <a:buFontTx/>
              <a:buNone/>
              <a:defRPr/>
            </a:pPr>
            <a:endParaRPr lang="en-US" sz="1000">
              <a:solidFill>
                <a:srgbClr val="7F7F7F"/>
              </a:solidFill>
              <a:latin typeface="Segoe UI"/>
              <a:cs typeface="Levenim MT" pitchFamily="2" charset="-79"/>
            </a:endParaRPr>
          </a:p>
        </p:txBody>
      </p:sp>
      <p:sp>
        <p:nvSpPr>
          <p:cNvPr id="18" name="Text Placeholder 9">
            <a:extLst>
              <a:ext uri="{FF2B5EF4-FFF2-40B4-BE49-F238E27FC236}">
                <a16:creationId xmlns:a16="http://schemas.microsoft.com/office/drawing/2014/main" id="{181666D6-E274-0DFF-44C2-4664195EE072}"/>
              </a:ext>
            </a:extLst>
          </p:cNvPr>
          <p:cNvSpPr txBox="1">
            <a:spLocks/>
          </p:cNvSpPr>
          <p:nvPr userDrawn="1"/>
        </p:nvSpPr>
        <p:spPr>
          <a:xfrm>
            <a:off x="8692113" y="4136560"/>
            <a:ext cx="2209115" cy="1796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j-lt"/>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j-lt"/>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j-lt"/>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FontTx/>
              <a:buNone/>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mn-cs"/>
            </a:endParaRPr>
          </a:p>
          <a:p>
            <a:pPr algn="l">
              <a:lnSpc>
                <a:spcPct val="100000"/>
              </a:lnSpc>
              <a:spcBef>
                <a:spcPts val="0"/>
              </a:spcBef>
              <a:buFontTx/>
              <a:buNone/>
              <a:defRPr/>
            </a:pPr>
            <a:endParaRPr lang="en-US" sz="1000">
              <a:solidFill>
                <a:srgbClr val="7F7F7F"/>
              </a:solidFill>
              <a:latin typeface="Segoe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rgbClr val="7F7F7F"/>
              </a:solidFill>
              <a:latin typeface="Segoe UI"/>
              <a:cs typeface="Levenim MT"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F7F7F"/>
                </a:solidFill>
                <a:latin typeface="Segoe UI"/>
                <a:cs typeface="+mn-cs"/>
              </a:rPr>
              <a:t>Hakuna matata, mi </a:t>
            </a:r>
            <a:r>
              <a:rPr lang="en-US" sz="1000" err="1">
                <a:solidFill>
                  <a:srgbClr val="7F7F7F"/>
                </a:solidFill>
                <a:latin typeface="Segoe UI"/>
                <a:cs typeface="+mn-cs"/>
              </a:rPr>
              <a:t>estas</a:t>
            </a:r>
            <a:r>
              <a:rPr lang="en-US" sz="1000">
                <a:solidFill>
                  <a:srgbClr val="7F7F7F"/>
                </a:solidFill>
                <a:latin typeface="Segoe UI"/>
                <a:cs typeface="+mn-cs"/>
              </a:rPr>
              <a:t> </a:t>
            </a:r>
            <a:r>
              <a:rPr lang="en-US" sz="1000" err="1">
                <a:solidFill>
                  <a:srgbClr val="7F7F7F"/>
                </a:solidFill>
                <a:latin typeface="Segoe UI"/>
                <a:cs typeface="+mn-cs"/>
              </a:rPr>
              <a:t>sentema</a:t>
            </a:r>
            <a:r>
              <a:rPr lang="en-US" sz="1000">
                <a:solidFill>
                  <a:srgbClr val="7F7F7F"/>
                </a:solidFill>
                <a:latin typeface="Segoe UI"/>
                <a:cs typeface="+mn-cs"/>
              </a:rPr>
              <a:t> </a:t>
            </a:r>
            <a:r>
              <a:rPr lang="en-US" sz="1000" err="1">
                <a:solidFill>
                  <a:srgbClr val="7F7F7F"/>
                </a:solidFill>
                <a:latin typeface="Segoe UI"/>
                <a:cs typeface="+mn-cs"/>
              </a:rPr>
              <a:t>animo</a:t>
            </a:r>
            <a:r>
              <a:rPr lang="en-US" sz="1000">
                <a:solidFill>
                  <a:srgbClr val="7F7F7F"/>
                </a:solidFill>
                <a:latin typeface="Segoe UI"/>
                <a:cs typeface="+mn-cs"/>
              </a:rPr>
              <a:t>, </a:t>
            </a:r>
            <a:r>
              <a:rPr lang="en-US" sz="1000" err="1">
                <a:solidFill>
                  <a:srgbClr val="7F7F7F"/>
                </a:solidFill>
                <a:latin typeface="Segoe UI"/>
                <a:cs typeface="+mn-cs"/>
              </a:rPr>
              <a:t>kvankam</a:t>
            </a:r>
            <a:r>
              <a:rPr lang="en-US" sz="1000">
                <a:solidFill>
                  <a:srgbClr val="7F7F7F"/>
                </a:solidFill>
                <a:latin typeface="Segoe UI"/>
                <a:cs typeface="+mn-cs"/>
              </a:rPr>
              <a:t> mi </a:t>
            </a:r>
            <a:r>
              <a:rPr lang="en-US" sz="1000" err="1">
                <a:solidFill>
                  <a:srgbClr val="7F7F7F"/>
                </a:solidFill>
                <a:latin typeface="Segoe UI"/>
                <a:cs typeface="+mn-cs"/>
              </a:rPr>
              <a:t>ŝajnas</a:t>
            </a:r>
            <a:r>
              <a:rPr lang="en-US" sz="1000">
                <a:solidFill>
                  <a:srgbClr val="7F7F7F"/>
                </a:solidFill>
                <a:latin typeface="Segoe UI"/>
                <a:cs typeface="+mn-cs"/>
              </a:rPr>
              <a:t> dika </a:t>
            </a:r>
            <a:r>
              <a:rPr lang="en-US" sz="1000" err="1">
                <a:solidFill>
                  <a:srgbClr val="7F7F7F"/>
                </a:solidFill>
                <a:latin typeface="Segoe UI"/>
                <a:cs typeface="+mn-cs"/>
              </a:rPr>
              <a:t>haŭto</a:t>
            </a:r>
            <a:r>
              <a:rPr lang="en-US" sz="1000">
                <a:solidFill>
                  <a:srgbClr val="7F7F7F"/>
                </a:solidFill>
                <a:latin typeface="Segoe UI"/>
                <a:cs typeface="+mn-cs"/>
              </a:rPr>
              <a:t> </a:t>
            </a:r>
            <a:r>
              <a:rPr lang="en-US" sz="1000" err="1">
                <a:solidFill>
                  <a:srgbClr val="7F7F7F"/>
                </a:solidFill>
                <a:latin typeface="Segoe UI"/>
                <a:cs typeface="+mn-cs"/>
              </a:rPr>
              <a:t>Kaj</a:t>
            </a:r>
            <a:r>
              <a:rPr lang="en-US" sz="1000">
                <a:solidFill>
                  <a:srgbClr val="7F7F7F"/>
                </a:solidFill>
                <a:latin typeface="Segoe UI"/>
                <a:cs typeface="+mn-cs"/>
              </a:rPr>
              <a:t> </a:t>
            </a:r>
            <a:r>
              <a:rPr lang="en-US" sz="1000" err="1">
                <a:solidFill>
                  <a:srgbClr val="7F7F7F"/>
                </a:solidFill>
                <a:latin typeface="Segoe UI"/>
                <a:cs typeface="+mn-cs"/>
              </a:rPr>
              <a:t>ĝi</a:t>
            </a:r>
            <a:r>
              <a:rPr lang="en-US" sz="1000">
                <a:solidFill>
                  <a:srgbClr val="7F7F7F"/>
                </a:solidFill>
                <a:latin typeface="Segoe UI"/>
                <a:cs typeface="+mn-cs"/>
              </a:rPr>
              <a:t> </a:t>
            </a:r>
            <a:r>
              <a:rPr lang="en-US" sz="1000" err="1">
                <a:solidFill>
                  <a:srgbClr val="7F7F7F"/>
                </a:solidFill>
                <a:latin typeface="Segoe UI"/>
                <a:cs typeface="+mn-cs"/>
              </a:rPr>
              <a:t>vundis</a:t>
            </a:r>
            <a:r>
              <a:rPr lang="en-US" sz="1000">
                <a:solidFill>
                  <a:srgbClr val="7F7F7F"/>
                </a:solidFill>
                <a:latin typeface="Segoe UI"/>
                <a:cs typeface="+mn-cs"/>
              </a:rPr>
              <a:t>, </a:t>
            </a:r>
            <a:r>
              <a:rPr lang="en-US" sz="1000" err="1">
                <a:solidFill>
                  <a:srgbClr val="7F7F7F"/>
                </a:solidFill>
                <a:latin typeface="Segoe UI"/>
                <a:cs typeface="+mn-cs"/>
              </a:rPr>
              <a:t>ke</a:t>
            </a:r>
            <a:r>
              <a:rPr lang="en-US" sz="1000">
                <a:solidFill>
                  <a:srgbClr val="7F7F7F"/>
                </a:solidFill>
                <a:latin typeface="Segoe UI"/>
                <a:cs typeface="+mn-cs"/>
              </a:rPr>
              <a:t> </a:t>
            </a:r>
            <a:r>
              <a:rPr lang="en-US" sz="1000" err="1">
                <a:solidFill>
                  <a:srgbClr val="7F7F7F"/>
                </a:solidFill>
                <a:latin typeface="Segoe UI"/>
                <a:cs typeface="+mn-cs"/>
              </a:rPr>
              <a:t>miaj</a:t>
            </a:r>
            <a:endParaRPr lang="en-US" sz="1000">
              <a:solidFill>
                <a:srgbClr val="7F7F7F"/>
              </a:solidFill>
              <a:latin typeface="Segoe UI"/>
              <a:cs typeface="Levenim MT" pitchFamily="2" charset="-79"/>
            </a:endParaRPr>
          </a:p>
          <a:p>
            <a:pPr algn="l">
              <a:lnSpc>
                <a:spcPct val="100000"/>
              </a:lnSpc>
              <a:spcBef>
                <a:spcPts val="0"/>
              </a:spcBef>
              <a:buFontTx/>
              <a:buNone/>
              <a:defRPr/>
            </a:pPr>
            <a:endParaRPr lang="en-US" sz="1000">
              <a:solidFill>
                <a:srgbClr val="7F7F7F"/>
              </a:solidFill>
              <a:latin typeface="Segoe UI"/>
              <a:cs typeface="Levenim MT" pitchFamily="2" charset="-79"/>
            </a:endParaRPr>
          </a:p>
        </p:txBody>
      </p:sp>
      <p:sp>
        <p:nvSpPr>
          <p:cNvPr id="3" name="Text Placeholder 5">
            <a:extLst>
              <a:ext uri="{FF2B5EF4-FFF2-40B4-BE49-F238E27FC236}">
                <a16:creationId xmlns:a16="http://schemas.microsoft.com/office/drawing/2014/main" id="{87221EFC-6515-590B-56CE-083A0611793F}"/>
              </a:ext>
            </a:extLst>
          </p:cNvPr>
          <p:cNvSpPr txBox="1">
            <a:spLocks/>
          </p:cNvSpPr>
          <p:nvPr userDrawn="1"/>
        </p:nvSpPr>
        <p:spPr>
          <a:xfrm>
            <a:off x="6062257" y="3246462"/>
            <a:ext cx="2177051" cy="8900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j-lt"/>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j-lt"/>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j-lt"/>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en-US" sz="1800" b="1">
                <a:solidFill>
                  <a:srgbClr val="0071CE"/>
                </a:solidFill>
                <a:latin typeface="Segoe UI"/>
                <a:cs typeface="Levenim MT" pitchFamily="2" charset="-79"/>
              </a:rPr>
              <a:t>First Name, </a:t>
            </a:r>
          </a:p>
          <a:p>
            <a:pPr algn="ctr">
              <a:lnSpc>
                <a:spcPct val="100000"/>
              </a:lnSpc>
              <a:spcBef>
                <a:spcPts val="0"/>
              </a:spcBef>
              <a:buFontTx/>
              <a:buNone/>
              <a:defRPr/>
            </a:pPr>
            <a:r>
              <a:rPr lang="en-US" sz="1800" b="1">
                <a:solidFill>
                  <a:srgbClr val="0071CE"/>
                </a:solidFill>
                <a:latin typeface="Segoe UI"/>
                <a:cs typeface="Levenim MT" pitchFamily="2" charset="-79"/>
              </a:rPr>
              <a:t>Last Name</a:t>
            </a:r>
          </a:p>
          <a:p>
            <a:pPr algn="ctr">
              <a:lnSpc>
                <a:spcPct val="100000"/>
              </a:lnSpc>
              <a:spcBef>
                <a:spcPts val="0"/>
              </a:spcBef>
              <a:buFontTx/>
              <a:buNone/>
              <a:defRPr/>
            </a:pPr>
            <a:r>
              <a:rPr lang="en-US" sz="1400">
                <a:solidFill>
                  <a:srgbClr val="12284C"/>
                </a:solidFill>
                <a:latin typeface="Segoe UI"/>
                <a:cs typeface="Levenim MT" pitchFamily="2" charset="-79"/>
              </a:rPr>
              <a:t>(</a:t>
            </a:r>
            <a:r>
              <a:rPr lang="en-US" sz="1400">
                <a:solidFill>
                  <a:srgbClr val="12284C"/>
                </a:solidFill>
                <a:latin typeface="Segoe UI"/>
                <a:ea typeface="+mn-ea"/>
                <a:cs typeface="+mn-cs"/>
              </a:rPr>
              <a:t>Title</a:t>
            </a:r>
            <a:r>
              <a:rPr lang="en-US" sz="1400">
                <a:solidFill>
                  <a:srgbClr val="12284C"/>
                </a:solidFill>
                <a:latin typeface="Segoe UI"/>
                <a:cs typeface="Levenim MT" pitchFamily="2" charset="-79"/>
              </a:rPr>
              <a:t>)</a:t>
            </a:r>
          </a:p>
        </p:txBody>
      </p:sp>
      <p:sp>
        <p:nvSpPr>
          <p:cNvPr id="8" name="Text Placeholder 5">
            <a:extLst>
              <a:ext uri="{FF2B5EF4-FFF2-40B4-BE49-F238E27FC236}">
                <a16:creationId xmlns:a16="http://schemas.microsoft.com/office/drawing/2014/main" id="{5CFCA02C-BF15-610A-A39D-6D218C38EFCD}"/>
              </a:ext>
            </a:extLst>
          </p:cNvPr>
          <p:cNvSpPr txBox="1">
            <a:spLocks/>
          </p:cNvSpPr>
          <p:nvPr userDrawn="1"/>
        </p:nvSpPr>
        <p:spPr>
          <a:xfrm>
            <a:off x="8734205" y="3246462"/>
            <a:ext cx="2177051" cy="8900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j-lt"/>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j-lt"/>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j-lt"/>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j-lt"/>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en-US" sz="1800" b="1">
                <a:solidFill>
                  <a:srgbClr val="0071CE"/>
                </a:solidFill>
                <a:latin typeface="Segoe UI"/>
                <a:cs typeface="Levenim MT" pitchFamily="2" charset="-79"/>
              </a:rPr>
              <a:t>First Name, </a:t>
            </a:r>
          </a:p>
          <a:p>
            <a:pPr algn="ctr">
              <a:lnSpc>
                <a:spcPct val="100000"/>
              </a:lnSpc>
              <a:spcBef>
                <a:spcPts val="0"/>
              </a:spcBef>
              <a:buFontTx/>
              <a:buNone/>
              <a:defRPr/>
            </a:pPr>
            <a:r>
              <a:rPr lang="en-US" sz="1800" b="1">
                <a:solidFill>
                  <a:srgbClr val="0071CE"/>
                </a:solidFill>
                <a:latin typeface="Segoe UI"/>
                <a:cs typeface="Levenim MT" pitchFamily="2" charset="-79"/>
              </a:rPr>
              <a:t>Last Name</a:t>
            </a:r>
          </a:p>
          <a:p>
            <a:pPr algn="ctr">
              <a:lnSpc>
                <a:spcPct val="100000"/>
              </a:lnSpc>
              <a:spcBef>
                <a:spcPts val="0"/>
              </a:spcBef>
              <a:buFontTx/>
              <a:buNone/>
              <a:defRPr/>
            </a:pPr>
            <a:r>
              <a:rPr lang="en-US" sz="1400">
                <a:solidFill>
                  <a:srgbClr val="12284C"/>
                </a:solidFill>
                <a:latin typeface="Segoe UI"/>
                <a:cs typeface="Levenim MT" pitchFamily="2" charset="-79"/>
              </a:rPr>
              <a:t>(</a:t>
            </a:r>
            <a:r>
              <a:rPr lang="en-US" sz="1400">
                <a:solidFill>
                  <a:srgbClr val="12284C"/>
                </a:solidFill>
                <a:latin typeface="Segoe UI"/>
                <a:ea typeface="+mn-ea"/>
                <a:cs typeface="+mn-cs"/>
              </a:rPr>
              <a:t>Title</a:t>
            </a:r>
            <a:r>
              <a:rPr lang="en-US" sz="1400">
                <a:solidFill>
                  <a:srgbClr val="12284C"/>
                </a:solidFill>
                <a:latin typeface="Segoe UI"/>
                <a:cs typeface="Levenim MT" pitchFamily="2" charset="-79"/>
              </a:rPr>
              <a:t>)</a:t>
            </a:r>
          </a:p>
        </p:txBody>
      </p:sp>
    </p:spTree>
    <p:extLst>
      <p:ext uri="{BB962C8B-B14F-4D97-AF65-F5344CB8AC3E}">
        <p14:creationId xmlns:p14="http://schemas.microsoft.com/office/powerpoint/2010/main" val="241321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gradFill>
          <a:gsLst>
            <a:gs pos="0">
              <a:srgbClr val="0071CE"/>
            </a:gs>
            <a:gs pos="100000">
              <a:srgbClr val="121D36"/>
            </a:gs>
          </a:gsLst>
          <a:lin ang="5400000" scaled="1"/>
        </a:grad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6DEFFAAD-645A-E258-1A4D-36E2DF051F47}"/>
              </a:ext>
            </a:extLst>
          </p:cNvPr>
          <p:cNvSpPr>
            <a:spLocks noGrp="1"/>
          </p:cNvSpPr>
          <p:nvPr>
            <p:ph type="body" sz="quarter" idx="11" hasCustomPrompt="1"/>
          </p:nvPr>
        </p:nvSpPr>
        <p:spPr>
          <a:xfrm>
            <a:off x="1132955" y="5567790"/>
            <a:ext cx="9926090" cy="802586"/>
          </a:xfrm>
        </p:spPr>
        <p:txBody>
          <a:bodyPr anchor="ctr">
            <a:noAutofit/>
          </a:bodyPr>
          <a:lstStyle>
            <a:lvl1pPr marL="0" indent="0" algn="ctr">
              <a:buNone/>
              <a:defRPr sz="1800" b="1" baseline="0">
                <a:solidFill>
                  <a:schemeClr val="bg1"/>
                </a:solidFill>
              </a:defRPr>
            </a:lvl1pPr>
          </a:lstStyle>
          <a:p>
            <a:pPr lvl="0"/>
            <a:r>
              <a:rPr lang="en-US"/>
              <a:t>Insert Text</a:t>
            </a:r>
          </a:p>
        </p:txBody>
      </p:sp>
      <p:pic>
        <p:nvPicPr>
          <p:cNvPr id="4" name="Picture 3">
            <a:extLst>
              <a:ext uri="{FF2B5EF4-FFF2-40B4-BE49-F238E27FC236}">
                <a16:creationId xmlns:a16="http://schemas.microsoft.com/office/drawing/2014/main" id="{4F065569-EAA0-CE5E-D2DA-B17C18FAFC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9" t="7889" r="3909" b="27307"/>
          <a:stretch/>
        </p:blipFill>
        <p:spPr>
          <a:xfrm>
            <a:off x="4924423" y="2769432"/>
            <a:ext cx="2343154" cy="659568"/>
          </a:xfrm>
          <a:prstGeom prst="rect">
            <a:avLst/>
          </a:prstGeom>
        </p:spPr>
      </p:pic>
      <p:cxnSp>
        <p:nvCxnSpPr>
          <p:cNvPr id="6" name="Straight Connector 5">
            <a:extLst>
              <a:ext uri="{FF2B5EF4-FFF2-40B4-BE49-F238E27FC236}">
                <a16:creationId xmlns:a16="http://schemas.microsoft.com/office/drawing/2014/main" id="{047CB239-5AD9-4A46-1C71-C37F54ADF0FC}"/>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620ACA3E-EA6A-5ED5-45B1-F0DBFB29AEB4}"/>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bg1"/>
                </a:solidFill>
                <a:latin typeface="+mj-lt"/>
                <a:cs typeface="Arial" panose="020B0604020202020204" pitchFamily="34" charset="0"/>
              </a:rPr>
              <a:t>Confidential</a:t>
            </a:r>
          </a:p>
        </p:txBody>
      </p:sp>
    </p:spTree>
    <p:extLst>
      <p:ext uri="{BB962C8B-B14F-4D97-AF65-F5344CB8AC3E}">
        <p14:creationId xmlns:p14="http://schemas.microsoft.com/office/powerpoint/2010/main" val="3492899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B782A-4618-E546-B6A6-4008E44656A8}"/>
              </a:ext>
            </a:extLst>
          </p:cNvPr>
          <p:cNvSpPr>
            <a:spLocks noGrp="1"/>
          </p:cNvSpPr>
          <p:nvPr>
            <p:ph type="dt" sz="half" idx="10"/>
          </p:nvPr>
        </p:nvSpPr>
        <p:spPr/>
        <p:txBody>
          <a:bodyPr/>
          <a:lstStyle/>
          <a:p>
            <a:fld id="{CCA2CD3B-64B1-404B-86ED-EA07F657E654}" type="datetimeFigureOut">
              <a:rPr lang="en-US" smtClean="0"/>
              <a:t>10/11/2024</a:t>
            </a:fld>
            <a:endParaRPr lang="en-US"/>
          </a:p>
        </p:txBody>
      </p:sp>
      <p:sp>
        <p:nvSpPr>
          <p:cNvPr id="3" name="Footer Placeholder 2">
            <a:extLst>
              <a:ext uri="{FF2B5EF4-FFF2-40B4-BE49-F238E27FC236}">
                <a16:creationId xmlns:a16="http://schemas.microsoft.com/office/drawing/2014/main" id="{D9D3CD8E-B849-CA47-8CC2-AB270690E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803E10-65F9-8745-9A0F-9BAC906D7E21}"/>
              </a:ext>
            </a:extLst>
          </p:cNvPr>
          <p:cNvSpPr>
            <a:spLocks noGrp="1"/>
          </p:cNvSpPr>
          <p:nvPr>
            <p:ph type="sldNum" sz="quarter" idx="12"/>
          </p:nvPr>
        </p:nvSpPr>
        <p:spPr/>
        <p:txBody>
          <a:bodyPr/>
          <a:lstStyle/>
          <a:p>
            <a:fld id="{D62B3983-42DF-BA46-9230-37B72AD80C77}" type="slidenum">
              <a:rPr lang="en-US" smtClean="0"/>
              <a:t>‹#›</a:t>
            </a:fld>
            <a:endParaRPr lang="en-US"/>
          </a:p>
        </p:txBody>
      </p:sp>
    </p:spTree>
    <p:extLst>
      <p:ext uri="{BB962C8B-B14F-4D97-AF65-F5344CB8AC3E}">
        <p14:creationId xmlns:p14="http://schemas.microsoft.com/office/powerpoint/2010/main" val="388222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Slide 3">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559AC-8A40-80A2-D812-E63081C76578}"/>
              </a:ext>
            </a:extLst>
          </p:cNvPr>
          <p:cNvPicPr>
            <a:picLocks noChangeAspect="1"/>
          </p:cNvPicPr>
          <p:nvPr userDrawn="1"/>
        </p:nvPicPr>
        <p:blipFill>
          <a:blip r:embed="rId2"/>
          <a:stretch>
            <a:fillRect/>
          </a:stretch>
        </p:blipFill>
        <p:spPr>
          <a:xfrm>
            <a:off x="-1" y="-7754"/>
            <a:ext cx="12192001" cy="686575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906" b="24932"/>
          <a:stretch/>
        </p:blipFill>
        <p:spPr>
          <a:xfrm>
            <a:off x="630766" y="2871587"/>
            <a:ext cx="2031574" cy="553536"/>
          </a:xfrm>
          <a:prstGeom prst="rect">
            <a:avLst/>
          </a:prstGeom>
        </p:spPr>
      </p:pic>
      <p:sp>
        <p:nvSpPr>
          <p:cNvPr id="11" name="Text Placeholder 6"/>
          <p:cNvSpPr>
            <a:spLocks noGrp="1"/>
          </p:cNvSpPr>
          <p:nvPr>
            <p:ph type="body" sz="quarter" idx="10" hasCustomPrompt="1"/>
          </p:nvPr>
        </p:nvSpPr>
        <p:spPr>
          <a:xfrm>
            <a:off x="783166" y="3967628"/>
            <a:ext cx="6267689" cy="368801"/>
          </a:xfrm>
        </p:spPr>
        <p:txBody>
          <a:bodyPr anchor="t">
            <a:noAutofit/>
          </a:bodyPr>
          <a:lstStyle>
            <a:lvl1pPr marL="0" indent="0">
              <a:lnSpc>
                <a:spcPct val="90000"/>
              </a:lnSpc>
              <a:spcBef>
                <a:spcPts val="0"/>
              </a:spcBef>
              <a:buNone/>
              <a:defRPr sz="2000" b="1" baseline="0">
                <a:solidFill>
                  <a:srgbClr val="0071CE"/>
                </a:solidFill>
                <a:latin typeface="+mj-lt"/>
              </a:defRPr>
            </a:lvl1pPr>
          </a:lstStyle>
          <a:p>
            <a:pPr lvl="0"/>
            <a:r>
              <a:rPr lang="en-US"/>
              <a:t>Presentation Slide Title</a:t>
            </a:r>
          </a:p>
        </p:txBody>
      </p:sp>
      <p:sp>
        <p:nvSpPr>
          <p:cNvPr id="19" name="Text Placeholder 9"/>
          <p:cNvSpPr>
            <a:spLocks noGrp="1"/>
          </p:cNvSpPr>
          <p:nvPr>
            <p:ph type="body" sz="quarter" idx="11" hasCustomPrompt="1"/>
          </p:nvPr>
        </p:nvSpPr>
        <p:spPr>
          <a:xfrm>
            <a:off x="783167" y="4487702"/>
            <a:ext cx="6267688" cy="395234"/>
          </a:xfrm>
        </p:spPr>
        <p:txBody>
          <a:bodyPr>
            <a:noAutofit/>
          </a:bodyPr>
          <a:lstStyle>
            <a:lvl1pPr marL="0" indent="0">
              <a:buNone/>
              <a:defRPr sz="1800" b="0" baseline="0">
                <a:solidFill>
                  <a:srgbClr val="0071CE"/>
                </a:solidFill>
                <a:latin typeface="+mj-lt"/>
              </a:defRPr>
            </a:lvl1pPr>
          </a:lstStyle>
          <a:p>
            <a:pPr lvl="0"/>
            <a:r>
              <a:rPr lang="en-US"/>
              <a:t>Speaker Name  |  Speaker Title</a:t>
            </a:r>
          </a:p>
        </p:txBody>
      </p:sp>
      <p:sp>
        <p:nvSpPr>
          <p:cNvPr id="21" name="Text Placeholder 9"/>
          <p:cNvSpPr>
            <a:spLocks noGrp="1"/>
          </p:cNvSpPr>
          <p:nvPr>
            <p:ph type="body" sz="quarter" idx="12" hasCustomPrompt="1"/>
          </p:nvPr>
        </p:nvSpPr>
        <p:spPr>
          <a:xfrm>
            <a:off x="783167" y="5248560"/>
            <a:ext cx="6267688" cy="553536"/>
          </a:xfrm>
        </p:spPr>
        <p:txBody>
          <a:bodyPr>
            <a:noAutofit/>
          </a:bodyPr>
          <a:lstStyle>
            <a:lvl1pPr marL="0" indent="0">
              <a:buNone/>
              <a:defRPr sz="1600" b="0" baseline="0">
                <a:solidFill>
                  <a:srgbClr val="06154A"/>
                </a:solidFill>
                <a:latin typeface="+mj-lt"/>
              </a:defRPr>
            </a:lvl1pPr>
          </a:lstStyle>
          <a:p>
            <a:pPr lvl="0"/>
            <a:r>
              <a:rPr lang="en-US"/>
              <a:t>DATE</a:t>
            </a:r>
          </a:p>
        </p:txBody>
      </p:sp>
      <p:cxnSp>
        <p:nvCxnSpPr>
          <p:cNvPr id="4" name="Straight Connector 3">
            <a:extLst>
              <a:ext uri="{FF2B5EF4-FFF2-40B4-BE49-F238E27FC236}">
                <a16:creationId xmlns:a16="http://schemas.microsoft.com/office/drawing/2014/main" id="{0BF697D4-0934-41B9-EA79-231A0E4CAF1C}"/>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3A1725AB-7586-7C4E-686B-639E30946F1F}"/>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rgbClr val="0071CE"/>
                </a:solidFill>
                <a:latin typeface="+mj-lt"/>
                <a:cs typeface="Arial" panose="020B0604020202020204" pitchFamily="34" charset="0"/>
              </a:rPr>
              <a:t>Confidential</a:t>
            </a:r>
          </a:p>
        </p:txBody>
      </p:sp>
      <p:cxnSp>
        <p:nvCxnSpPr>
          <p:cNvPr id="7" name="Straight Connector 6">
            <a:extLst>
              <a:ext uri="{FF2B5EF4-FFF2-40B4-BE49-F238E27FC236}">
                <a16:creationId xmlns:a16="http://schemas.microsoft.com/office/drawing/2014/main" id="{9A87DBB2-A064-3ABD-2854-0894133E4F2C}"/>
              </a:ext>
            </a:extLst>
          </p:cNvPr>
          <p:cNvCxnSpPr>
            <a:cxnSpLocks/>
          </p:cNvCxnSpPr>
          <p:nvPr userDrawn="1"/>
        </p:nvCxnSpPr>
        <p:spPr>
          <a:xfrm>
            <a:off x="783166" y="5069620"/>
            <a:ext cx="326003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70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Break + Blank">
    <p:bg>
      <p:bgPr>
        <a:gradFill>
          <a:gsLst>
            <a:gs pos="0">
              <a:srgbClr val="0071CE"/>
            </a:gs>
            <a:gs pos="100000">
              <a:srgbClr val="0071CE">
                <a:lumMod val="76802"/>
              </a:srgbClr>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917513" y="3028390"/>
            <a:ext cx="10356975" cy="801220"/>
          </a:xfrm>
        </p:spPr>
        <p:txBody>
          <a:bodyPr anchor="ctr">
            <a:noAutofit/>
          </a:bodyPr>
          <a:lstStyle>
            <a:lvl1pPr marL="0" indent="0" algn="ctr">
              <a:lnSpc>
                <a:spcPct val="90000"/>
              </a:lnSpc>
              <a:spcBef>
                <a:spcPts val="0"/>
              </a:spcBef>
              <a:buNone/>
              <a:defRPr sz="2000" b="0" baseline="0">
                <a:solidFill>
                  <a:schemeClr val="bg1"/>
                </a:solidFill>
                <a:latin typeface="+mj-lt"/>
              </a:defRPr>
            </a:lvl1pPr>
          </a:lstStyle>
          <a:p>
            <a:pPr lvl="0"/>
            <a:r>
              <a:rPr lang="en-US"/>
              <a:t>Section Title</a:t>
            </a:r>
          </a:p>
        </p:txBody>
      </p:sp>
      <p:cxnSp>
        <p:nvCxnSpPr>
          <p:cNvPr id="3" name="Straight Connector 2">
            <a:extLst>
              <a:ext uri="{FF2B5EF4-FFF2-40B4-BE49-F238E27FC236}">
                <a16:creationId xmlns:a16="http://schemas.microsoft.com/office/drawing/2014/main" id="{34F6C26B-3E11-D069-B44A-01CCDEBB3325}"/>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2C4C0774-9FB9-427E-2212-D0BCC85D35CD}"/>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bg1"/>
                </a:solidFill>
                <a:latin typeface="+mj-lt"/>
                <a:cs typeface="Arial" panose="020B0604020202020204" pitchFamily="34" charset="0"/>
              </a:rPr>
              <a:t>Confidential</a:t>
            </a:r>
          </a:p>
        </p:txBody>
      </p:sp>
      <p:cxnSp>
        <p:nvCxnSpPr>
          <p:cNvPr id="9" name="Straight Connector 8">
            <a:extLst>
              <a:ext uri="{FF2B5EF4-FFF2-40B4-BE49-F238E27FC236}">
                <a16:creationId xmlns:a16="http://schemas.microsoft.com/office/drawing/2014/main" id="{0D33A670-CC5C-7ED9-8724-BFFABCCA50F6}"/>
              </a:ext>
            </a:extLst>
          </p:cNvPr>
          <p:cNvCxnSpPr>
            <a:cxnSpLocks/>
          </p:cNvCxnSpPr>
          <p:nvPr userDrawn="1"/>
        </p:nvCxnSpPr>
        <p:spPr>
          <a:xfrm>
            <a:off x="2550160" y="2844800"/>
            <a:ext cx="6990080" cy="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E7ADE57-A182-F750-98B7-BD5D8C7B5ADC}"/>
              </a:ext>
            </a:extLst>
          </p:cNvPr>
          <p:cNvCxnSpPr>
            <a:cxnSpLocks/>
          </p:cNvCxnSpPr>
          <p:nvPr userDrawn="1"/>
        </p:nvCxnSpPr>
        <p:spPr>
          <a:xfrm>
            <a:off x="2550160" y="3992880"/>
            <a:ext cx="6990080" cy="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14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 Photo 1">
    <p:bg>
      <p:bgPr>
        <a:solidFill>
          <a:schemeClr val="tx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46BB40-9A6C-6420-9360-734D654C0330}"/>
              </a:ext>
            </a:extLst>
          </p:cNvPr>
          <p:cNvPicPr>
            <a:picLocks noChangeAspect="1"/>
          </p:cNvPicPr>
          <p:nvPr userDrawn="1"/>
        </p:nvPicPr>
        <p:blipFill>
          <a:blip r:embed="rId2">
            <a:extLst>
              <a:ext uri="{28A0092B-C50C-407E-A947-70E740481C1C}">
                <a14:useLocalDpi xmlns:a14="http://schemas.microsoft.com/office/drawing/2010/main" val="0"/>
              </a:ext>
            </a:extLst>
          </a:blip>
          <a:srcRect t="3190" b="3190"/>
          <a:stretch/>
        </p:blipFill>
        <p:spPr>
          <a:xfrm>
            <a:off x="-8467" y="0"/>
            <a:ext cx="12208933" cy="6858000"/>
          </a:xfrm>
          <a:prstGeom prst="rect">
            <a:avLst/>
          </a:prstGeom>
        </p:spPr>
      </p:pic>
      <p:cxnSp>
        <p:nvCxnSpPr>
          <p:cNvPr id="3" name="Straight Connector 2">
            <a:extLst>
              <a:ext uri="{FF2B5EF4-FFF2-40B4-BE49-F238E27FC236}">
                <a16:creationId xmlns:a16="http://schemas.microsoft.com/office/drawing/2014/main" id="{1BE07262-8E1A-C789-DB44-847FCA31D91E}"/>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E6D9C7EE-E295-8643-5834-2C7D28A93C88}"/>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tx1"/>
                </a:solidFill>
                <a:latin typeface="+mj-lt"/>
                <a:cs typeface="Arial" panose="020B0604020202020204" pitchFamily="34" charset="0"/>
              </a:rPr>
              <a:t>Confidential</a:t>
            </a:r>
          </a:p>
        </p:txBody>
      </p:sp>
      <p:sp>
        <p:nvSpPr>
          <p:cNvPr id="11" name="Rectangle 10">
            <a:extLst>
              <a:ext uri="{FF2B5EF4-FFF2-40B4-BE49-F238E27FC236}">
                <a16:creationId xmlns:a16="http://schemas.microsoft.com/office/drawing/2014/main" id="{55B4F60E-F4CD-0E83-BA88-B30A111B38A6}"/>
              </a:ext>
            </a:extLst>
          </p:cNvPr>
          <p:cNvSpPr/>
          <p:nvPr userDrawn="1"/>
        </p:nvSpPr>
        <p:spPr>
          <a:xfrm>
            <a:off x="-8467" y="533039"/>
            <a:ext cx="5173601" cy="1092562"/>
          </a:xfrm>
          <a:prstGeom prst="rect">
            <a:avLst/>
          </a:prstGeom>
          <a:solidFill>
            <a:schemeClr val="tx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615399" y="891918"/>
            <a:ext cx="4332521" cy="374804"/>
          </a:xfrm>
        </p:spPr>
        <p:txBody>
          <a:bodyPr anchor="t">
            <a:noAutofit/>
          </a:bodyPr>
          <a:lstStyle>
            <a:lvl1pPr marL="0" indent="0" algn="l">
              <a:lnSpc>
                <a:spcPct val="90000"/>
              </a:lnSpc>
              <a:spcBef>
                <a:spcPts val="0"/>
              </a:spcBef>
              <a:buNone/>
              <a:defRPr sz="2000" b="0" baseline="0">
                <a:solidFill>
                  <a:srgbClr val="0071CE"/>
                </a:solidFill>
                <a:latin typeface="+mj-lt"/>
              </a:defRPr>
            </a:lvl1pPr>
          </a:lstStyle>
          <a:p>
            <a:pPr lvl="0"/>
            <a:r>
              <a:rPr lang="en-US"/>
              <a:t>Section Title</a:t>
            </a:r>
          </a:p>
        </p:txBody>
      </p:sp>
    </p:spTree>
    <p:extLst>
      <p:ext uri="{BB962C8B-B14F-4D97-AF65-F5344CB8AC3E}">
        <p14:creationId xmlns:p14="http://schemas.microsoft.com/office/powerpoint/2010/main" val="236589709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Break + Photo 1">
    <p:bg>
      <p:bgPr>
        <a:solidFill>
          <a:schemeClr val="tx1">
            <a:alpha val="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C3923-83D9-3C3E-3A35-23609F54996B}"/>
              </a:ext>
            </a:extLst>
          </p:cNvPr>
          <p:cNvPicPr>
            <a:picLocks noChangeAspect="1"/>
          </p:cNvPicPr>
          <p:nvPr userDrawn="1"/>
        </p:nvPicPr>
        <p:blipFill>
          <a:blip r:embed="rId2">
            <a:extLst>
              <a:ext uri="{28A0092B-C50C-407E-A947-70E740481C1C}">
                <a14:useLocalDpi xmlns:a14="http://schemas.microsoft.com/office/drawing/2010/main" val="0"/>
              </a:ext>
            </a:extLst>
          </a:blip>
          <a:srcRect l="116" r="116"/>
          <a:stretch/>
        </p:blipFill>
        <p:spPr>
          <a:xfrm>
            <a:off x="0" y="-8573"/>
            <a:ext cx="12192000" cy="6875145"/>
          </a:xfrm>
          <a:prstGeom prst="rect">
            <a:avLst/>
          </a:prstGeom>
        </p:spPr>
      </p:pic>
      <p:cxnSp>
        <p:nvCxnSpPr>
          <p:cNvPr id="3" name="Straight Connector 2">
            <a:extLst>
              <a:ext uri="{FF2B5EF4-FFF2-40B4-BE49-F238E27FC236}">
                <a16:creationId xmlns:a16="http://schemas.microsoft.com/office/drawing/2014/main" id="{1BE07262-8E1A-C789-DB44-847FCA31D91E}"/>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E6D9C7EE-E295-8643-5834-2C7D28A93C88}"/>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tx1"/>
                </a:solidFill>
                <a:latin typeface="+mj-lt"/>
                <a:cs typeface="Arial" panose="020B0604020202020204" pitchFamily="34" charset="0"/>
              </a:rPr>
              <a:t>Confidential</a:t>
            </a:r>
          </a:p>
        </p:txBody>
      </p:sp>
      <p:sp>
        <p:nvSpPr>
          <p:cNvPr id="11" name="Rectangle 10">
            <a:extLst>
              <a:ext uri="{FF2B5EF4-FFF2-40B4-BE49-F238E27FC236}">
                <a16:creationId xmlns:a16="http://schemas.microsoft.com/office/drawing/2014/main" id="{55B4F60E-F4CD-0E83-BA88-B30A111B38A6}"/>
              </a:ext>
            </a:extLst>
          </p:cNvPr>
          <p:cNvSpPr/>
          <p:nvPr userDrawn="1"/>
        </p:nvSpPr>
        <p:spPr>
          <a:xfrm>
            <a:off x="-8467" y="533039"/>
            <a:ext cx="5173601" cy="1092562"/>
          </a:xfrm>
          <a:prstGeom prst="rect">
            <a:avLst/>
          </a:prstGeom>
          <a:solidFill>
            <a:schemeClr val="tx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615399" y="904387"/>
            <a:ext cx="4332521" cy="349866"/>
          </a:xfrm>
        </p:spPr>
        <p:txBody>
          <a:bodyPr anchor="t">
            <a:noAutofit/>
          </a:bodyPr>
          <a:lstStyle>
            <a:lvl1pPr marL="0" indent="0" algn="l">
              <a:lnSpc>
                <a:spcPct val="90000"/>
              </a:lnSpc>
              <a:spcBef>
                <a:spcPts val="0"/>
              </a:spcBef>
              <a:buNone/>
              <a:defRPr sz="2000" b="0" baseline="0">
                <a:solidFill>
                  <a:srgbClr val="0071CE"/>
                </a:solidFill>
                <a:latin typeface="+mj-lt"/>
              </a:defRPr>
            </a:lvl1pPr>
          </a:lstStyle>
          <a:p>
            <a:pPr lvl="0"/>
            <a:r>
              <a:rPr lang="en-US"/>
              <a:t>Section Title</a:t>
            </a:r>
          </a:p>
        </p:txBody>
      </p:sp>
    </p:spTree>
    <p:extLst>
      <p:ext uri="{BB962C8B-B14F-4D97-AF65-F5344CB8AC3E}">
        <p14:creationId xmlns:p14="http://schemas.microsoft.com/office/powerpoint/2010/main" val="405782895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Break + Photo 1">
    <p:bg>
      <p:bgPr>
        <a:solidFill>
          <a:schemeClr val="tx1">
            <a:alpha val="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CD5A06-FB21-B10F-79B3-1D32B510D719}"/>
              </a:ext>
            </a:extLst>
          </p:cNvPr>
          <p:cNvPicPr>
            <a:picLocks noChangeAspect="1"/>
          </p:cNvPicPr>
          <p:nvPr userDrawn="1"/>
        </p:nvPicPr>
        <p:blipFill>
          <a:blip r:embed="rId2">
            <a:extLst>
              <a:ext uri="{28A0092B-C50C-407E-A947-70E740481C1C}">
                <a14:useLocalDpi xmlns:a14="http://schemas.microsoft.com/office/drawing/2010/main" val="0"/>
              </a:ext>
            </a:extLst>
          </a:blip>
          <a:srcRect t="3125" b="312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5EA8523-53C7-BF0F-16F6-0A5BC473F7F8}"/>
              </a:ext>
            </a:extLst>
          </p:cNvPr>
          <p:cNvSpPr/>
          <p:nvPr userDrawn="1"/>
        </p:nvSpPr>
        <p:spPr>
          <a:xfrm>
            <a:off x="0" y="507082"/>
            <a:ext cx="12192000" cy="955958"/>
          </a:xfrm>
          <a:prstGeom prst="rect">
            <a:avLst/>
          </a:prstGeom>
          <a:solidFill>
            <a:srgbClr val="007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1BE07262-8E1A-C789-DB44-847FCA31D91E}"/>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E6D9C7EE-E295-8643-5834-2C7D28A93C88}"/>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tx1"/>
                </a:solidFill>
                <a:latin typeface="+mj-lt"/>
                <a:cs typeface="Arial" panose="020B0604020202020204" pitchFamily="34" charset="0"/>
              </a:rPr>
              <a:t>Confidential</a:t>
            </a:r>
          </a:p>
        </p:txBody>
      </p:sp>
      <p:sp>
        <p:nvSpPr>
          <p:cNvPr id="7" name="Text Placeholder 6"/>
          <p:cNvSpPr>
            <a:spLocks noGrp="1"/>
          </p:cNvSpPr>
          <p:nvPr>
            <p:ph type="body" sz="quarter" idx="10" hasCustomPrompt="1"/>
          </p:nvPr>
        </p:nvSpPr>
        <p:spPr>
          <a:xfrm>
            <a:off x="3929740" y="797659"/>
            <a:ext cx="4332521" cy="374803"/>
          </a:xfrm>
        </p:spPr>
        <p:txBody>
          <a:bodyPr anchor="t">
            <a:noAutofit/>
          </a:bodyPr>
          <a:lstStyle>
            <a:lvl1pPr marL="0" indent="0" algn="ctr">
              <a:lnSpc>
                <a:spcPct val="90000"/>
              </a:lnSpc>
              <a:spcBef>
                <a:spcPts val="0"/>
              </a:spcBef>
              <a:buNone/>
              <a:defRPr sz="2000" b="0" baseline="0">
                <a:solidFill>
                  <a:schemeClr val="tx1"/>
                </a:solidFill>
                <a:latin typeface="+mj-lt"/>
              </a:defRPr>
            </a:lvl1pPr>
          </a:lstStyle>
          <a:p>
            <a:pPr lvl="0"/>
            <a:r>
              <a:rPr lang="en-US"/>
              <a:t>Section Title</a:t>
            </a:r>
          </a:p>
        </p:txBody>
      </p:sp>
    </p:spTree>
    <p:extLst>
      <p:ext uri="{BB962C8B-B14F-4D97-AF65-F5344CB8AC3E}">
        <p14:creationId xmlns:p14="http://schemas.microsoft.com/office/powerpoint/2010/main" val="47560627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ction Break + Photo 1">
    <p:bg>
      <p:bgPr>
        <a:solidFill>
          <a:schemeClr val="tx1">
            <a:alpha val="0"/>
          </a:schemeClr>
        </a:solidFill>
        <a:effectLst/>
      </p:bgPr>
    </p:bg>
    <p:spTree>
      <p:nvGrpSpPr>
        <p:cNvPr id="1" name=""/>
        <p:cNvGrpSpPr/>
        <p:nvPr/>
      </p:nvGrpSpPr>
      <p:grpSpPr>
        <a:xfrm>
          <a:off x="0" y="0"/>
          <a:ext cx="0" cy="0"/>
          <a:chOff x="0" y="0"/>
          <a:chExt cx="0" cy="0"/>
        </a:xfrm>
      </p:grpSpPr>
      <p:pic>
        <p:nvPicPr>
          <p:cNvPr id="5" name="Picture 4" descr="A group of people in a large airport&#10;&#10;Description automatically generated">
            <a:extLst>
              <a:ext uri="{FF2B5EF4-FFF2-40B4-BE49-F238E27FC236}">
                <a16:creationId xmlns:a16="http://schemas.microsoft.com/office/drawing/2014/main" id="{2F532406-044B-F0B6-A961-423498FC47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
            <a:ext cx="12193087" cy="6857391"/>
          </a:xfrm>
          <a:prstGeom prst="rect">
            <a:avLst/>
          </a:prstGeom>
        </p:spPr>
      </p:pic>
      <p:sp>
        <p:nvSpPr>
          <p:cNvPr id="8" name="Rectangle 7">
            <a:extLst>
              <a:ext uri="{FF2B5EF4-FFF2-40B4-BE49-F238E27FC236}">
                <a16:creationId xmlns:a16="http://schemas.microsoft.com/office/drawing/2014/main" id="{D5EA8523-53C7-BF0F-16F6-0A5BC473F7F8}"/>
              </a:ext>
            </a:extLst>
          </p:cNvPr>
          <p:cNvSpPr/>
          <p:nvPr userDrawn="1"/>
        </p:nvSpPr>
        <p:spPr>
          <a:xfrm>
            <a:off x="0" y="507082"/>
            <a:ext cx="12192000" cy="955958"/>
          </a:xfrm>
          <a:prstGeom prst="rect">
            <a:avLst/>
          </a:prstGeom>
          <a:solidFill>
            <a:srgbClr val="007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1BE07262-8E1A-C789-DB44-847FCA31D91E}"/>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E6D9C7EE-E295-8643-5834-2C7D28A93C88}"/>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tx1"/>
                </a:solidFill>
                <a:latin typeface="+mj-lt"/>
                <a:cs typeface="Arial" panose="020B0604020202020204" pitchFamily="34" charset="0"/>
              </a:rPr>
              <a:t>Confidential</a:t>
            </a:r>
          </a:p>
        </p:txBody>
      </p:sp>
      <p:sp>
        <p:nvSpPr>
          <p:cNvPr id="7" name="Text Placeholder 6"/>
          <p:cNvSpPr>
            <a:spLocks noGrp="1"/>
          </p:cNvSpPr>
          <p:nvPr>
            <p:ph type="body" sz="quarter" idx="10" hasCustomPrompt="1"/>
          </p:nvPr>
        </p:nvSpPr>
        <p:spPr>
          <a:xfrm>
            <a:off x="3929740" y="797659"/>
            <a:ext cx="4332521" cy="374803"/>
          </a:xfrm>
        </p:spPr>
        <p:txBody>
          <a:bodyPr anchor="t">
            <a:noAutofit/>
          </a:bodyPr>
          <a:lstStyle>
            <a:lvl1pPr marL="0" indent="0" algn="ctr">
              <a:lnSpc>
                <a:spcPct val="90000"/>
              </a:lnSpc>
              <a:spcBef>
                <a:spcPts val="0"/>
              </a:spcBef>
              <a:buNone/>
              <a:defRPr sz="2000" b="0" baseline="0">
                <a:solidFill>
                  <a:schemeClr val="tx1"/>
                </a:solidFill>
                <a:latin typeface="+mj-lt"/>
              </a:defRPr>
            </a:lvl1pPr>
          </a:lstStyle>
          <a:p>
            <a:pPr lvl="0"/>
            <a:r>
              <a:rPr lang="en-US"/>
              <a:t>Section Title</a:t>
            </a:r>
          </a:p>
        </p:txBody>
      </p:sp>
    </p:spTree>
    <p:extLst>
      <p:ext uri="{BB962C8B-B14F-4D97-AF65-F5344CB8AC3E}">
        <p14:creationId xmlns:p14="http://schemas.microsoft.com/office/powerpoint/2010/main" val="10040947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Break + Photo 2">
    <p:bg>
      <p:bgPr>
        <a:solidFill>
          <a:schemeClr val="tx1">
            <a:alpha val="0"/>
          </a:schemeClr>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917512" y="1073236"/>
            <a:ext cx="10356975" cy="801220"/>
          </a:xfrm>
        </p:spPr>
        <p:txBody>
          <a:bodyPr anchor="ctr">
            <a:noAutofit/>
          </a:bodyPr>
          <a:lstStyle>
            <a:lvl1pPr marL="0" indent="0" algn="l">
              <a:lnSpc>
                <a:spcPct val="90000"/>
              </a:lnSpc>
              <a:spcBef>
                <a:spcPts val="0"/>
              </a:spcBef>
              <a:buNone/>
              <a:defRPr sz="2000" b="1" baseline="0">
                <a:solidFill>
                  <a:srgbClr val="0071CE"/>
                </a:solidFill>
              </a:defRPr>
            </a:lvl1pPr>
          </a:lstStyle>
          <a:p>
            <a:pPr lvl="0"/>
            <a:r>
              <a:rPr lang="en-US"/>
              <a:t>Section Title</a:t>
            </a:r>
          </a:p>
        </p:txBody>
      </p:sp>
      <p:sp>
        <p:nvSpPr>
          <p:cNvPr id="2" name="TextBox 1">
            <a:extLst>
              <a:ext uri="{FF2B5EF4-FFF2-40B4-BE49-F238E27FC236}">
                <a16:creationId xmlns:a16="http://schemas.microsoft.com/office/drawing/2014/main" id="{588DA8DD-D651-D9D1-816A-18DCD6588D2D}"/>
              </a:ext>
            </a:extLst>
          </p:cNvPr>
          <p:cNvSpPr txBox="1"/>
          <p:nvPr userDrawn="1"/>
        </p:nvSpPr>
        <p:spPr>
          <a:xfrm>
            <a:off x="10312590" y="6574136"/>
            <a:ext cx="1318969" cy="276999"/>
          </a:xfrm>
          <a:prstGeom prst="rect">
            <a:avLst/>
          </a:prstGeom>
          <a:noFill/>
        </p:spPr>
        <p:txBody>
          <a:bodyPr wrap="square" rtlCol="0">
            <a:spAutoFit/>
          </a:bodyPr>
          <a:lstStyle/>
          <a:p>
            <a:pPr algn="ctr"/>
            <a:r>
              <a:rPr lang="en-US" sz="1200" b="1">
                <a:solidFill>
                  <a:schemeClr val="bg1"/>
                </a:solidFill>
                <a:latin typeface="Arial" panose="020B0604020202020204" pitchFamily="34" charset="0"/>
                <a:cs typeface="Arial" panose="020B0604020202020204" pitchFamily="34" charset="0"/>
              </a:rPr>
              <a:t>Confidential</a:t>
            </a:r>
          </a:p>
        </p:txBody>
      </p:sp>
      <p:cxnSp>
        <p:nvCxnSpPr>
          <p:cNvPr id="3" name="Straight Connector 2">
            <a:extLst>
              <a:ext uri="{FF2B5EF4-FFF2-40B4-BE49-F238E27FC236}">
                <a16:creationId xmlns:a16="http://schemas.microsoft.com/office/drawing/2014/main" id="{FCD8BA85-CFF6-4064-66EB-B1CB3CCF465C}"/>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4FE839B5-EDE3-9A24-82F2-F008170C1436}"/>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chemeClr val="tx1"/>
                </a:solidFill>
                <a:latin typeface="+mj-lt"/>
                <a:cs typeface="Arial" panose="020B0604020202020204" pitchFamily="34" charset="0"/>
              </a:rPr>
              <a:t>Confidential</a:t>
            </a:r>
          </a:p>
        </p:txBody>
      </p:sp>
      <p:pic>
        <p:nvPicPr>
          <p:cNvPr id="10" name="Picture 9">
            <a:extLst>
              <a:ext uri="{FF2B5EF4-FFF2-40B4-BE49-F238E27FC236}">
                <a16:creationId xmlns:a16="http://schemas.microsoft.com/office/drawing/2014/main" id="{82984915-706B-028A-E424-BEFE208CA5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3" y="0"/>
            <a:ext cx="12189993" cy="6858000"/>
          </a:xfrm>
          <a:prstGeom prst="rect">
            <a:avLst/>
          </a:prstGeom>
        </p:spPr>
      </p:pic>
    </p:spTree>
    <p:extLst>
      <p:ext uri="{BB962C8B-B14F-4D97-AF65-F5344CB8AC3E}">
        <p14:creationId xmlns:p14="http://schemas.microsoft.com/office/powerpoint/2010/main" val="187235562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9D92B33-076B-09CF-248C-28D750C0332F}"/>
              </a:ext>
            </a:extLst>
          </p:cNvPr>
          <p:cNvPicPr>
            <a:picLocks noChangeAspect="1"/>
          </p:cNvPicPr>
          <p:nvPr userDrawn="1"/>
        </p:nvPicPr>
        <p:blipFill>
          <a:blip r:embed="rId30"/>
          <a:stretch>
            <a:fillRect/>
          </a:stretch>
        </p:blipFill>
        <p:spPr>
          <a:xfrm>
            <a:off x="-1" y="0"/>
            <a:ext cx="12192001" cy="6865754"/>
          </a:xfrm>
          <a:prstGeom prst="rect">
            <a:avLst/>
          </a:prstGeom>
        </p:spPr>
      </p:pic>
      <p:sp>
        <p:nvSpPr>
          <p:cNvPr id="2" name="Title Placeholder 1">
            <a:extLst>
              <a:ext uri="{FF2B5EF4-FFF2-40B4-BE49-F238E27FC236}">
                <a16:creationId xmlns:a16="http://schemas.microsoft.com/office/drawing/2014/main" id="{6FE0AC2F-A4C7-A53F-C027-2B2FCA9BD743}"/>
              </a:ext>
            </a:extLst>
          </p:cNvPr>
          <p:cNvSpPr>
            <a:spLocks noGrp="1"/>
          </p:cNvSpPr>
          <p:nvPr>
            <p:ph type="title"/>
          </p:nvPr>
        </p:nvSpPr>
        <p:spPr>
          <a:xfrm>
            <a:off x="838200" y="567894"/>
            <a:ext cx="10515600" cy="862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B8699-091B-B56F-B9EE-06C78732FA36}"/>
              </a:ext>
            </a:extLst>
          </p:cNvPr>
          <p:cNvSpPr>
            <a:spLocks noGrp="1"/>
          </p:cNvSpPr>
          <p:nvPr>
            <p:ph type="body" idx="1"/>
          </p:nvPr>
        </p:nvSpPr>
        <p:spPr>
          <a:xfrm>
            <a:off x="838200" y="156574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35828AF-E031-A1D1-8C99-4DF8E666E414}"/>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b="28258"/>
          <a:stretch/>
        </p:blipFill>
        <p:spPr>
          <a:xfrm>
            <a:off x="179832" y="6290106"/>
            <a:ext cx="1316736" cy="377612"/>
          </a:xfrm>
          <a:prstGeom prst="rect">
            <a:avLst/>
          </a:prstGeom>
        </p:spPr>
      </p:pic>
      <p:cxnSp>
        <p:nvCxnSpPr>
          <p:cNvPr id="14" name="Straight Connector 13">
            <a:extLst>
              <a:ext uri="{FF2B5EF4-FFF2-40B4-BE49-F238E27FC236}">
                <a16:creationId xmlns:a16="http://schemas.microsoft.com/office/drawing/2014/main" id="{217DAA2F-C895-432A-3BB6-48AC1EF03F2A}"/>
              </a:ext>
            </a:extLst>
          </p:cNvPr>
          <p:cNvCxnSpPr>
            <a:cxnSpLocks/>
          </p:cNvCxnSpPr>
          <p:nvPr userDrawn="1"/>
        </p:nvCxnSpPr>
        <p:spPr>
          <a:xfrm>
            <a:off x="9869214" y="6548374"/>
            <a:ext cx="1127625"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002E4730-1EC8-D6D7-48D5-DF22993C677D}"/>
              </a:ext>
            </a:extLst>
          </p:cNvPr>
          <p:cNvSpPr txBox="1"/>
          <p:nvPr userDrawn="1"/>
        </p:nvSpPr>
        <p:spPr>
          <a:xfrm>
            <a:off x="10873031" y="6416481"/>
            <a:ext cx="1318969" cy="253916"/>
          </a:xfrm>
          <a:prstGeom prst="rect">
            <a:avLst/>
          </a:prstGeom>
          <a:noFill/>
        </p:spPr>
        <p:txBody>
          <a:bodyPr wrap="square" rtlCol="0">
            <a:spAutoFit/>
          </a:bodyPr>
          <a:lstStyle/>
          <a:p>
            <a:pPr algn="ctr"/>
            <a:r>
              <a:rPr lang="en-US" sz="1050" b="1">
                <a:solidFill>
                  <a:srgbClr val="0071CE"/>
                </a:solidFill>
                <a:latin typeface="+mj-lt"/>
                <a:cs typeface="Arial" panose="020B0604020202020204" pitchFamily="34" charset="0"/>
              </a:rPr>
              <a:t>Confidential</a:t>
            </a:r>
          </a:p>
        </p:txBody>
      </p:sp>
    </p:spTree>
    <p:extLst>
      <p:ext uri="{BB962C8B-B14F-4D97-AF65-F5344CB8AC3E}">
        <p14:creationId xmlns:p14="http://schemas.microsoft.com/office/powerpoint/2010/main" val="2375671384"/>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703" r:id="rId3"/>
    <p:sldLayoutId id="2147483704" r:id="rId4"/>
    <p:sldLayoutId id="2147483716" r:id="rId5"/>
    <p:sldLayoutId id="2147483719" r:id="rId6"/>
    <p:sldLayoutId id="2147483720" r:id="rId7"/>
    <p:sldLayoutId id="2147483721" r:id="rId8"/>
    <p:sldLayoutId id="2147483717" r:id="rId9"/>
    <p:sldLayoutId id="2147483651" r:id="rId10"/>
    <p:sldLayoutId id="2147483650" r:id="rId11"/>
    <p:sldLayoutId id="2147483667" r:id="rId12"/>
    <p:sldLayoutId id="2147483718" r:id="rId13"/>
    <p:sldLayoutId id="2147483652" r:id="rId14"/>
    <p:sldLayoutId id="2147483653" r:id="rId15"/>
    <p:sldLayoutId id="2147483654"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656" r:id="rId25"/>
    <p:sldLayoutId id="2147483655" r:id="rId26"/>
    <p:sldLayoutId id="2147483715" r:id="rId27"/>
    <p:sldLayoutId id="2147483726" r:id="rId28"/>
  </p:sldLayoutIdLst>
  <p:txStyles>
    <p:titleStyle>
      <a:lvl1pPr algn="l" defTabSz="914400" rtl="0" eaLnBrk="1" latinLnBrk="0" hangingPunct="1">
        <a:lnSpc>
          <a:spcPct val="90000"/>
        </a:lnSpc>
        <a:spcBef>
          <a:spcPct val="0"/>
        </a:spcBef>
        <a:buNone/>
        <a:defRPr sz="2000" kern="1200">
          <a:solidFill>
            <a:schemeClr val="bg1">
              <a:lumMod val="50000"/>
            </a:schemeClr>
          </a:solidFill>
          <a:latin typeface="+mj-lt"/>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50000"/>
            </a:schemeClr>
          </a:solidFill>
          <a:latin typeface="+mn-lt"/>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9A0F_E063E1EB.xml"/><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61_E7094573.xm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sv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24.svg"/><Relationship Id="rId5" Type="http://schemas.openxmlformats.org/officeDocument/2006/relationships/image" Target="../media/image49.svg"/><Relationship Id="rId10" Type="http://schemas.openxmlformats.org/officeDocument/2006/relationships/image" Target="../media/image23.png"/><Relationship Id="rId4" Type="http://schemas.openxmlformats.org/officeDocument/2006/relationships/image" Target="../media/image48.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4.svg"/><Relationship Id="rId11" Type="http://schemas.openxmlformats.org/officeDocument/2006/relationships/image" Target="../media/image17.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0049B-41AE-331B-0AE3-F854F790A1CD}"/>
              </a:ext>
            </a:extLst>
          </p:cNvPr>
          <p:cNvSpPr>
            <a:spLocks noGrp="1"/>
          </p:cNvSpPr>
          <p:nvPr>
            <p:ph type="title"/>
          </p:nvPr>
        </p:nvSpPr>
        <p:spPr>
          <a:xfrm>
            <a:off x="1661394" y="2029972"/>
            <a:ext cx="8652891" cy="581983"/>
          </a:xfrm>
        </p:spPr>
        <p:txBody>
          <a:bodyPr/>
          <a:lstStyle/>
          <a:p>
            <a:r>
              <a:rPr lang="en-US">
                <a:ea typeface="Calibri"/>
                <a:cs typeface="Calibri"/>
              </a:rPr>
              <a:t>JFK Terminal 6</a:t>
            </a:r>
            <a:br>
              <a:rPr lang="en-US">
                <a:cs typeface="Calibri"/>
              </a:rPr>
            </a:br>
            <a:r>
              <a:rPr lang="en-US">
                <a:ea typeface="Calibri"/>
                <a:cs typeface="Calibri"/>
              </a:rPr>
              <a:t>Local Business Marketplace</a:t>
            </a:r>
            <a:endParaRPr lang="en-US">
              <a:ea typeface="Calibri"/>
            </a:endParaRPr>
          </a:p>
        </p:txBody>
      </p:sp>
      <p:sp>
        <p:nvSpPr>
          <p:cNvPr id="4" name="Text Placeholder 3">
            <a:extLst>
              <a:ext uri="{FF2B5EF4-FFF2-40B4-BE49-F238E27FC236}">
                <a16:creationId xmlns:a16="http://schemas.microsoft.com/office/drawing/2014/main" id="{78E9A511-84ED-F449-0BD4-07C237649236}"/>
              </a:ext>
            </a:extLst>
          </p:cNvPr>
          <p:cNvSpPr>
            <a:spLocks noGrp="1"/>
          </p:cNvSpPr>
          <p:nvPr>
            <p:ph type="body" sz="quarter" idx="17"/>
          </p:nvPr>
        </p:nvSpPr>
        <p:spPr>
          <a:xfrm>
            <a:off x="3471239" y="4356128"/>
            <a:ext cx="5033211" cy="316940"/>
          </a:xfrm>
        </p:spPr>
        <p:txBody>
          <a:bodyPr vert="horz" lIns="91440" tIns="45720" rIns="91440" bIns="45720" rtlCol="0" anchor="t">
            <a:normAutofit/>
          </a:bodyPr>
          <a:lstStyle/>
          <a:p>
            <a:r>
              <a:rPr lang="en-US">
                <a:solidFill>
                  <a:schemeClr val="tx1"/>
                </a:solidFill>
                <a:ea typeface="Calibri"/>
                <a:cs typeface="Calibri"/>
              </a:rPr>
              <a:t>October 8, 2024</a:t>
            </a:r>
          </a:p>
        </p:txBody>
      </p:sp>
      <p:sp>
        <p:nvSpPr>
          <p:cNvPr id="3" name="Text Placeholder 2">
            <a:extLst>
              <a:ext uri="{FF2B5EF4-FFF2-40B4-BE49-F238E27FC236}">
                <a16:creationId xmlns:a16="http://schemas.microsoft.com/office/drawing/2014/main" id="{A56EEC0B-D1A7-1B9C-8061-595F91A848E5}"/>
              </a:ext>
            </a:extLst>
          </p:cNvPr>
          <p:cNvSpPr>
            <a:spLocks noGrp="1"/>
          </p:cNvSpPr>
          <p:nvPr>
            <p:ph type="body" sz="quarter" idx="11"/>
          </p:nvPr>
        </p:nvSpPr>
        <p:spPr>
          <a:xfrm>
            <a:off x="903044" y="2828276"/>
            <a:ext cx="10205883" cy="1130623"/>
          </a:xfrm>
        </p:spPr>
        <p:txBody>
          <a:bodyPr vert="horz" lIns="91440" tIns="45720" rIns="91440" bIns="45720" rtlCol="0" anchor="t">
            <a:noAutofit/>
          </a:bodyPr>
          <a:lstStyle/>
          <a:p>
            <a:r>
              <a:rPr lang="en-US" sz="1600">
                <a:solidFill>
                  <a:srgbClr val="12284C"/>
                </a:solidFill>
                <a:ea typeface="Calibri"/>
                <a:cs typeface="Calibri"/>
              </a:rPr>
              <a:t>Steve Thody, Chief Executive Officer, JMP</a:t>
            </a:r>
          </a:p>
          <a:p>
            <a:r>
              <a:rPr lang="en-US" sz="1600">
                <a:solidFill>
                  <a:srgbClr val="12284C"/>
                </a:solidFill>
                <a:ea typeface="Calibri"/>
                <a:cs typeface="Calibri"/>
              </a:rPr>
              <a:t>Sade Olanipekun-Lewis, Vice President Operating &amp; Community Partnerships, JMP</a:t>
            </a:r>
          </a:p>
          <a:p>
            <a:r>
              <a:rPr lang="en-US" sz="1600">
                <a:solidFill>
                  <a:srgbClr val="12284C"/>
                </a:solidFill>
                <a:ea typeface="Calibri"/>
                <a:cs typeface="Calibri"/>
              </a:rPr>
              <a:t>Ellen Preimesberger, Director Commercial Operations &amp; Marketing, JMP</a:t>
            </a:r>
          </a:p>
          <a:p>
            <a:r>
              <a:rPr lang="en-US" sz="1600">
                <a:solidFill>
                  <a:srgbClr val="12284C"/>
                </a:solidFill>
                <a:ea typeface="Calibri"/>
                <a:cs typeface="Calibri"/>
              </a:rPr>
              <a:t>Hersh Parekh, Deputy Chief of Intergovernmental Affairs, PANYNJ</a:t>
            </a:r>
            <a:endParaRPr lang="en-US" sz="1600">
              <a:solidFill>
                <a:srgbClr val="12284C"/>
              </a:solidFill>
            </a:endParaRPr>
          </a:p>
          <a:p>
            <a:endParaRPr lang="en-US" sz="1600">
              <a:solidFill>
                <a:srgbClr val="12284C"/>
              </a:solidFill>
            </a:endParaRPr>
          </a:p>
          <a:p>
            <a:endParaRPr lang="en-US" sz="1600">
              <a:solidFill>
                <a:srgbClr val="12284C"/>
              </a:solidFill>
            </a:endParaRPr>
          </a:p>
        </p:txBody>
      </p:sp>
      <p:pic>
        <p:nvPicPr>
          <p:cNvPr id="6" name="Picture 5">
            <a:extLst>
              <a:ext uri="{FF2B5EF4-FFF2-40B4-BE49-F238E27FC236}">
                <a16:creationId xmlns:a16="http://schemas.microsoft.com/office/drawing/2014/main" id="{2C25A83F-FB5D-CEF4-AE0B-2CCFA765095D}"/>
              </a:ext>
            </a:extLst>
          </p:cNvPr>
          <p:cNvPicPr>
            <a:picLocks noChangeAspect="1"/>
          </p:cNvPicPr>
          <p:nvPr/>
        </p:nvPicPr>
        <p:blipFill rotWithShape="1">
          <a:blip r:embed="rId3">
            <a:extLst>
              <a:ext uri="{28A0092B-C50C-407E-A947-70E740481C1C}">
                <a14:useLocalDpi xmlns:a14="http://schemas.microsoft.com/office/drawing/2010/main" val="0"/>
              </a:ext>
            </a:extLst>
          </a:blip>
          <a:srcRect b="27095"/>
          <a:stretch/>
        </p:blipFill>
        <p:spPr>
          <a:xfrm>
            <a:off x="4346492" y="856992"/>
            <a:ext cx="3282696" cy="956660"/>
          </a:xfrm>
          <a:prstGeom prst="rect">
            <a:avLst/>
          </a:prstGeom>
        </p:spPr>
      </p:pic>
      <p:pic>
        <p:nvPicPr>
          <p:cNvPr id="7" name="Picture 6">
            <a:extLst>
              <a:ext uri="{FF2B5EF4-FFF2-40B4-BE49-F238E27FC236}">
                <a16:creationId xmlns:a16="http://schemas.microsoft.com/office/drawing/2014/main" id="{A326C390-759B-1ECA-1236-5C31360D5485}"/>
              </a:ext>
            </a:extLst>
          </p:cNvPr>
          <p:cNvPicPr>
            <a:picLocks noChangeAspect="1"/>
          </p:cNvPicPr>
          <p:nvPr/>
        </p:nvPicPr>
        <p:blipFill>
          <a:blip r:embed="rId4"/>
          <a:stretch>
            <a:fillRect/>
          </a:stretch>
        </p:blipFill>
        <p:spPr>
          <a:xfrm>
            <a:off x="11090785" y="6432222"/>
            <a:ext cx="878711" cy="203405"/>
          </a:xfrm>
          <a:prstGeom prst="rect">
            <a:avLst/>
          </a:prstGeom>
        </p:spPr>
      </p:pic>
    </p:spTree>
    <p:extLst>
      <p:ext uri="{BB962C8B-B14F-4D97-AF65-F5344CB8AC3E}">
        <p14:creationId xmlns:p14="http://schemas.microsoft.com/office/powerpoint/2010/main" val="152582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F6AE84-8200-0319-DDAA-1FED9ED4F51B}"/>
              </a:ext>
            </a:extLst>
          </p:cNvPr>
          <p:cNvSpPr>
            <a:spLocks noGrp="1"/>
          </p:cNvSpPr>
          <p:nvPr>
            <p:ph sz="quarter" idx="11"/>
          </p:nvPr>
        </p:nvSpPr>
        <p:spPr>
          <a:xfrm>
            <a:off x="847735" y="2578268"/>
            <a:ext cx="3230880" cy="3379894"/>
          </a:xfrm>
        </p:spPr>
        <p:txBody>
          <a:bodyPr vert="horz" lIns="91440" tIns="45720" rIns="91440" bIns="45720" rtlCol="0" anchor="t">
            <a:normAutofit fontScale="92500" lnSpcReduction="20000"/>
          </a:bodyPr>
          <a:lstStyle/>
          <a:p>
            <a:pPr marL="285750" indent="-285750" algn="l">
              <a:lnSpc>
                <a:spcPct val="100000"/>
              </a:lnSpc>
              <a:spcBef>
                <a:spcPts val="0"/>
              </a:spcBef>
              <a:buFont typeface="Arial" panose="020B0604020202020204" pitchFamily="34" charset="0"/>
              <a:buChar char="•"/>
            </a:pPr>
            <a:r>
              <a:rPr lang="en-US">
                <a:ea typeface="Calibri"/>
                <a:cs typeface="Calibri"/>
              </a:rPr>
              <a:t>PANYNJ Institute of Concessions graduates</a:t>
            </a:r>
          </a:p>
          <a:p>
            <a:pPr>
              <a:lnSpc>
                <a:spcPct val="100000"/>
              </a:lnSpc>
              <a:spcBef>
                <a:spcPts val="0"/>
              </a:spcBef>
            </a:pPr>
            <a:endParaRPr lang="en-US"/>
          </a:p>
          <a:p>
            <a:pPr>
              <a:lnSpc>
                <a:spcPct val="100000"/>
              </a:lnSpc>
              <a:spcBef>
                <a:spcPts val="0"/>
              </a:spcBef>
            </a:pPr>
            <a:r>
              <a:rPr lang="en-US" b="1">
                <a:ea typeface="Calibri"/>
                <a:cs typeface="Calibri"/>
              </a:rPr>
              <a:t>AND/OR</a:t>
            </a:r>
          </a:p>
          <a:p>
            <a:pPr marL="285750" indent="-285750" algn="l">
              <a:lnSpc>
                <a:spcPct val="100000"/>
              </a:lnSpc>
              <a:spcBef>
                <a:spcPts val="0"/>
              </a:spcBef>
              <a:buFont typeface="Arial" panose="020B0604020202020204" pitchFamily="34" charset="0"/>
              <a:buChar char="•"/>
            </a:pPr>
            <a:endParaRPr lang="en-US"/>
          </a:p>
          <a:p>
            <a:pPr marL="285750" indent="-285750" algn="l">
              <a:lnSpc>
                <a:spcPct val="100000"/>
              </a:lnSpc>
              <a:spcBef>
                <a:spcPts val="0"/>
              </a:spcBef>
              <a:buFont typeface="Arial" panose="020B0604020202020204" pitchFamily="34" charset="0"/>
              <a:buChar char="•"/>
            </a:pPr>
            <a:r>
              <a:rPr lang="en-US">
                <a:ea typeface="Calibri"/>
                <a:cs typeface="Calibri"/>
              </a:rPr>
              <a:t>Businesses with headquarters in Queens or in Tier 1 zip codes: </a:t>
            </a:r>
          </a:p>
          <a:p>
            <a:pPr marL="285750" indent="-285750" algn="l">
              <a:lnSpc>
                <a:spcPct val="100000"/>
              </a:lnSpc>
              <a:spcBef>
                <a:spcPts val="0"/>
              </a:spcBef>
              <a:buFont typeface="Arial" panose="020B0604020202020204" pitchFamily="34" charset="0"/>
              <a:buChar char="•"/>
            </a:pPr>
            <a:endParaRPr lang="en-US">
              <a:ea typeface="Calibri"/>
              <a:cs typeface="Calibri"/>
            </a:endParaRPr>
          </a:p>
          <a:p>
            <a:pPr>
              <a:lnSpc>
                <a:spcPct val="100000"/>
              </a:lnSpc>
              <a:spcBef>
                <a:spcPts val="0"/>
              </a:spcBef>
            </a:pPr>
            <a:r>
              <a:rPr lang="en-US">
                <a:ea typeface="Calibri"/>
                <a:cs typeface="Calibri"/>
              </a:rPr>
              <a:t>11405, 11411, 11412, 11413, 11414, 11416, 11417, 11418, 11419, 11420, 11421, 11422, 11423, 11428, 11429, 11430, 11432, 11433, 11434, 11435, 11436, 11451, 11691, 11692, 11693, 11694, 11695, 11697, 11559, 11598, 11096, 11516, 11557, 11003, 11580, 11581, 11582 </a:t>
            </a:r>
          </a:p>
          <a:p>
            <a:pPr marL="285750" indent="-285750" algn="l">
              <a:lnSpc>
                <a:spcPct val="100000"/>
              </a:lnSpc>
              <a:spcBef>
                <a:spcPts val="0"/>
              </a:spcBef>
              <a:buFont typeface="Arial" panose="020B0604020202020204" pitchFamily="34" charset="0"/>
              <a:buChar char="•"/>
            </a:pPr>
            <a:endParaRPr lang="en-US" sz="1800"/>
          </a:p>
          <a:p>
            <a:pPr algn="l">
              <a:lnSpc>
                <a:spcPct val="100000"/>
              </a:lnSpc>
              <a:spcBef>
                <a:spcPts val="600"/>
              </a:spcBef>
              <a:spcAft>
                <a:spcPts val="600"/>
              </a:spcAft>
            </a:pPr>
            <a:endParaRPr lang="en-US"/>
          </a:p>
        </p:txBody>
      </p:sp>
      <p:sp>
        <p:nvSpPr>
          <p:cNvPr id="3" name="Text Placeholder 2">
            <a:extLst>
              <a:ext uri="{FF2B5EF4-FFF2-40B4-BE49-F238E27FC236}">
                <a16:creationId xmlns:a16="http://schemas.microsoft.com/office/drawing/2014/main" id="{AC4EB363-6097-4E44-5A9A-313A7E943079}"/>
              </a:ext>
            </a:extLst>
          </p:cNvPr>
          <p:cNvSpPr>
            <a:spLocks noGrp="1"/>
          </p:cNvSpPr>
          <p:nvPr>
            <p:ph type="body" sz="quarter" idx="13"/>
          </p:nvPr>
        </p:nvSpPr>
        <p:spPr/>
        <p:txBody>
          <a:bodyPr vert="horz" lIns="91440" tIns="45720" rIns="91440" bIns="45720" rtlCol="0" anchor="t">
            <a:noAutofit/>
          </a:bodyPr>
          <a:lstStyle/>
          <a:p>
            <a:r>
              <a:rPr lang="en-US" b="1">
                <a:ea typeface="Calibri"/>
                <a:cs typeface="Calibri"/>
              </a:rPr>
              <a:t>Who Can Participate?</a:t>
            </a:r>
            <a:endParaRPr lang="en-US" b="1"/>
          </a:p>
        </p:txBody>
      </p:sp>
      <p:sp>
        <p:nvSpPr>
          <p:cNvPr id="4" name="Title 3">
            <a:extLst>
              <a:ext uri="{FF2B5EF4-FFF2-40B4-BE49-F238E27FC236}">
                <a16:creationId xmlns:a16="http://schemas.microsoft.com/office/drawing/2014/main" id="{1C323432-74D9-02C3-955E-595DA3007BC8}"/>
              </a:ext>
            </a:extLst>
          </p:cNvPr>
          <p:cNvSpPr>
            <a:spLocks noGrp="1"/>
          </p:cNvSpPr>
          <p:nvPr>
            <p:ph type="title"/>
          </p:nvPr>
        </p:nvSpPr>
        <p:spPr>
          <a:xfrm>
            <a:off x="683887" y="597105"/>
            <a:ext cx="10515600" cy="862915"/>
          </a:xfrm>
        </p:spPr>
        <p:txBody>
          <a:bodyPr>
            <a:normAutofit/>
          </a:bodyPr>
          <a:lstStyle/>
          <a:p>
            <a:pPr algn="l"/>
            <a:r>
              <a:rPr lang="en-US" sz="2400"/>
              <a:t>Eligibility Requirements and Benefits</a:t>
            </a:r>
          </a:p>
        </p:txBody>
      </p:sp>
      <p:sp>
        <p:nvSpPr>
          <p:cNvPr id="5" name="Content Placeholder 4">
            <a:extLst>
              <a:ext uri="{FF2B5EF4-FFF2-40B4-BE49-F238E27FC236}">
                <a16:creationId xmlns:a16="http://schemas.microsoft.com/office/drawing/2014/main" id="{03B5E13A-7448-AF4C-5507-EE18FCAF7EA0}"/>
              </a:ext>
            </a:extLst>
          </p:cNvPr>
          <p:cNvSpPr>
            <a:spLocks noGrp="1"/>
          </p:cNvSpPr>
          <p:nvPr>
            <p:ph sz="quarter" idx="14"/>
          </p:nvPr>
        </p:nvSpPr>
        <p:spPr>
          <a:xfrm>
            <a:off x="4448556" y="2702559"/>
            <a:ext cx="3294888" cy="2971887"/>
          </a:xfrm>
        </p:spPr>
        <p:txBody>
          <a:bodyPr vert="horz" lIns="91440" tIns="45720" rIns="91440" bIns="45720" rtlCol="0" anchor="t">
            <a:normAutofit/>
          </a:bodyPr>
          <a:lstStyle/>
          <a:p>
            <a:pPr marL="285750" indent="-285750" algn="l">
              <a:lnSpc>
                <a:spcPct val="100000"/>
              </a:lnSpc>
              <a:spcBef>
                <a:spcPts val="0"/>
              </a:spcBef>
              <a:buFont typeface="Arial" panose="020B0604020202020204" pitchFamily="34" charset="0"/>
              <a:buChar char="•"/>
            </a:pPr>
            <a:r>
              <a:rPr lang="en-US">
                <a:ea typeface="Calibri"/>
                <a:cs typeface="Calibri"/>
              </a:rPr>
              <a:t>At</a:t>
            </a:r>
            <a:r>
              <a:rPr lang="en-US" sz="1600">
                <a:ea typeface="Calibri"/>
                <a:cs typeface="Calibri"/>
              </a:rPr>
              <a:t> least </a:t>
            </a:r>
            <a:r>
              <a:rPr lang="en-US" sz="1600" b="1">
                <a:ea typeface="Calibri"/>
                <a:cs typeface="Calibri"/>
              </a:rPr>
              <a:t>3 years</a:t>
            </a:r>
            <a:r>
              <a:rPr lang="en-US">
                <a:ea typeface="Calibri"/>
                <a:cs typeface="Calibri"/>
              </a:rPr>
              <a:t> of operations</a:t>
            </a:r>
            <a:endParaRPr lang="en-US" sz="1600">
              <a:ea typeface="Calibri"/>
              <a:cs typeface="Calibri"/>
            </a:endParaRPr>
          </a:p>
          <a:p>
            <a:pPr marL="285750" indent="-285750" algn="l">
              <a:lnSpc>
                <a:spcPct val="100000"/>
              </a:lnSpc>
              <a:spcBef>
                <a:spcPts val="0"/>
              </a:spcBef>
              <a:buFont typeface="Arial" panose="020B0604020202020204" pitchFamily="34" charset="0"/>
              <a:buChar char="•"/>
            </a:pPr>
            <a:endParaRPr lang="en-US" sz="1600"/>
          </a:p>
          <a:p>
            <a:pPr marL="285750" indent="-285750" algn="l">
              <a:lnSpc>
                <a:spcPct val="100000"/>
              </a:lnSpc>
              <a:spcBef>
                <a:spcPts val="0"/>
              </a:spcBef>
              <a:buFont typeface="Arial" panose="020B0604020202020204" pitchFamily="34" charset="0"/>
              <a:buChar char="•"/>
            </a:pPr>
            <a:r>
              <a:rPr lang="en-US" sz="1600">
                <a:ea typeface="Calibri"/>
                <a:cs typeface="Calibri"/>
              </a:rPr>
              <a:t>High-volume capacity </a:t>
            </a:r>
            <a:r>
              <a:rPr lang="en-US">
                <a:ea typeface="Calibri"/>
                <a:cs typeface="Calibri"/>
              </a:rPr>
              <a:t>&amp; infrastructure:</a:t>
            </a:r>
            <a:endParaRPr lang="en-US" sz="1600"/>
          </a:p>
          <a:p>
            <a:pPr marL="971550" lvl="1" indent="-285750">
              <a:lnSpc>
                <a:spcPct val="100000"/>
              </a:lnSpc>
              <a:spcBef>
                <a:spcPts val="0"/>
              </a:spcBef>
            </a:pPr>
            <a:r>
              <a:rPr lang="en-US" b="1">
                <a:solidFill>
                  <a:schemeClr val="bg1"/>
                </a:solidFill>
                <a:ea typeface="Calibri"/>
                <a:cs typeface="Calibri"/>
              </a:rPr>
              <a:t>1,500 transactions </a:t>
            </a:r>
            <a:r>
              <a:rPr lang="en-US">
                <a:solidFill>
                  <a:schemeClr val="bg1"/>
                </a:solidFill>
                <a:ea typeface="Calibri"/>
                <a:cs typeface="Calibri"/>
              </a:rPr>
              <a:t>per month </a:t>
            </a:r>
          </a:p>
          <a:p>
            <a:pPr algn="l">
              <a:lnSpc>
                <a:spcPct val="100000"/>
              </a:lnSpc>
              <a:spcBef>
                <a:spcPts val="0"/>
              </a:spcBef>
            </a:pPr>
            <a:endParaRPr lang="en-US" sz="1600"/>
          </a:p>
          <a:p>
            <a:pPr marL="285750" indent="-285750" algn="l">
              <a:lnSpc>
                <a:spcPct val="100000"/>
              </a:lnSpc>
              <a:spcBef>
                <a:spcPts val="0"/>
              </a:spcBef>
              <a:buFont typeface="Arial" panose="020B0604020202020204" pitchFamily="34" charset="0"/>
              <a:buChar char="•"/>
            </a:pPr>
            <a:r>
              <a:rPr lang="en-US" sz="1600">
                <a:ea typeface="Calibri"/>
                <a:cs typeface="Calibri"/>
              </a:rPr>
              <a:t>High-grossing </a:t>
            </a:r>
            <a:r>
              <a:rPr lang="en-US">
                <a:ea typeface="Calibri"/>
                <a:cs typeface="Calibri"/>
              </a:rPr>
              <a:t>retail</a:t>
            </a:r>
            <a:r>
              <a:rPr lang="en-US" sz="1600">
                <a:ea typeface="Calibri"/>
                <a:cs typeface="Calibri"/>
              </a:rPr>
              <a:t> experience (may include pre-packaged food)</a:t>
            </a:r>
          </a:p>
          <a:p>
            <a:endParaRPr lang="en-US"/>
          </a:p>
        </p:txBody>
      </p:sp>
      <p:sp>
        <p:nvSpPr>
          <p:cNvPr id="6" name="Text Placeholder 5">
            <a:extLst>
              <a:ext uri="{FF2B5EF4-FFF2-40B4-BE49-F238E27FC236}">
                <a16:creationId xmlns:a16="http://schemas.microsoft.com/office/drawing/2014/main" id="{5254A18F-758F-DD1F-6468-807767F8D530}"/>
              </a:ext>
            </a:extLst>
          </p:cNvPr>
          <p:cNvSpPr>
            <a:spLocks noGrp="1"/>
          </p:cNvSpPr>
          <p:nvPr>
            <p:ph type="body" sz="quarter" idx="15"/>
          </p:nvPr>
        </p:nvSpPr>
        <p:spPr/>
        <p:txBody>
          <a:bodyPr/>
          <a:lstStyle/>
          <a:p>
            <a:r>
              <a:rPr lang="en-US" b="1"/>
              <a:t>Business Requirements</a:t>
            </a:r>
          </a:p>
        </p:txBody>
      </p:sp>
      <p:sp>
        <p:nvSpPr>
          <p:cNvPr id="7" name="Content Placeholder 6">
            <a:extLst>
              <a:ext uri="{FF2B5EF4-FFF2-40B4-BE49-F238E27FC236}">
                <a16:creationId xmlns:a16="http://schemas.microsoft.com/office/drawing/2014/main" id="{BD787C07-D117-2B81-238E-28AE41C91F12}"/>
              </a:ext>
            </a:extLst>
          </p:cNvPr>
          <p:cNvSpPr>
            <a:spLocks noGrp="1"/>
          </p:cNvSpPr>
          <p:nvPr>
            <p:ph sz="quarter" idx="16"/>
          </p:nvPr>
        </p:nvSpPr>
        <p:spPr>
          <a:xfrm>
            <a:off x="8058912" y="2702559"/>
            <a:ext cx="3294888" cy="3131313"/>
          </a:xfrm>
        </p:spPr>
        <p:txBody>
          <a:bodyPr>
            <a:normAutofit fontScale="92500" lnSpcReduction="10000"/>
          </a:bodyPr>
          <a:lstStyle/>
          <a:p>
            <a:pPr marL="285750" indent="-285750" algn="l">
              <a:buFont typeface="Arial" panose="020B0604020202020204" pitchFamily="34" charset="0"/>
              <a:buChar char="•"/>
            </a:pPr>
            <a:r>
              <a:rPr lang="en-US"/>
              <a:t>Reduced capital investment in shop design</a:t>
            </a:r>
          </a:p>
          <a:p>
            <a:pPr marL="285750" indent="-285750" algn="l">
              <a:buFont typeface="Arial" panose="020B0604020202020204" pitchFamily="34" charset="0"/>
              <a:buChar char="•"/>
            </a:pPr>
            <a:r>
              <a:rPr lang="en-US"/>
              <a:t>Marketing consultation services</a:t>
            </a:r>
          </a:p>
          <a:p>
            <a:pPr marL="285750" indent="-285750" algn="l">
              <a:buFont typeface="Arial" panose="020B0604020202020204" pitchFamily="34" charset="0"/>
              <a:buChar char="•"/>
            </a:pPr>
            <a:r>
              <a:rPr lang="en-US"/>
              <a:t>Two-year deals with flexibility to extend</a:t>
            </a:r>
          </a:p>
          <a:p>
            <a:pPr marL="285750" indent="-285750" algn="l">
              <a:buFont typeface="Arial" panose="020B0604020202020204" pitchFamily="34" charset="0"/>
              <a:buChar char="•"/>
            </a:pPr>
            <a:r>
              <a:rPr lang="en-US"/>
              <a:t>Exposure to the airport environment &amp; established peer concessionaires</a:t>
            </a:r>
          </a:p>
          <a:p>
            <a:pPr marL="285750" indent="-285750" algn="l">
              <a:buFont typeface="Arial" panose="020B0604020202020204" pitchFamily="34" charset="0"/>
              <a:buChar char="•"/>
            </a:pPr>
            <a:r>
              <a:rPr lang="en-US"/>
              <a:t>Possible future opportunities within the industry for supply chain, wholesale, joint venture, and/or stand-alone concession businesses</a:t>
            </a:r>
          </a:p>
          <a:p>
            <a:endParaRPr lang="en-US"/>
          </a:p>
        </p:txBody>
      </p:sp>
      <p:sp>
        <p:nvSpPr>
          <p:cNvPr id="8" name="Text Placeholder 7">
            <a:extLst>
              <a:ext uri="{FF2B5EF4-FFF2-40B4-BE49-F238E27FC236}">
                <a16:creationId xmlns:a16="http://schemas.microsoft.com/office/drawing/2014/main" id="{D8F7F629-5249-C383-9E43-B37873CE0E14}"/>
              </a:ext>
            </a:extLst>
          </p:cNvPr>
          <p:cNvSpPr>
            <a:spLocks noGrp="1"/>
          </p:cNvSpPr>
          <p:nvPr>
            <p:ph type="body" sz="quarter" idx="17"/>
          </p:nvPr>
        </p:nvSpPr>
        <p:spPr/>
        <p:txBody>
          <a:bodyPr vert="horz" lIns="91440" tIns="45720" rIns="91440" bIns="45720" rtlCol="0" anchor="t">
            <a:noAutofit/>
          </a:bodyPr>
          <a:lstStyle/>
          <a:p>
            <a:r>
              <a:rPr lang="en-US" b="1">
                <a:ea typeface="Calibri"/>
                <a:cs typeface="Calibri"/>
              </a:rPr>
              <a:t>Benefits for Businesses</a:t>
            </a:r>
            <a:endParaRPr lang="en-US" b="1"/>
          </a:p>
        </p:txBody>
      </p:sp>
      <p:cxnSp>
        <p:nvCxnSpPr>
          <p:cNvPr id="11" name="Straight Connector 10">
            <a:extLst>
              <a:ext uri="{FF2B5EF4-FFF2-40B4-BE49-F238E27FC236}">
                <a16:creationId xmlns:a16="http://schemas.microsoft.com/office/drawing/2014/main" id="{6D32C7BF-8B6B-0EA2-F4C6-A9F0311CEEA6}"/>
              </a:ext>
            </a:extLst>
          </p:cNvPr>
          <p:cNvCxnSpPr/>
          <p:nvPr/>
        </p:nvCxnSpPr>
        <p:spPr>
          <a:xfrm>
            <a:off x="4448556" y="2529839"/>
            <a:ext cx="32948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D7632-4A8F-765F-5B1C-03F6CA9B9EF3}"/>
              </a:ext>
            </a:extLst>
          </p:cNvPr>
          <p:cNvCxnSpPr/>
          <p:nvPr/>
        </p:nvCxnSpPr>
        <p:spPr>
          <a:xfrm>
            <a:off x="8058912" y="2529839"/>
            <a:ext cx="32948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693A12-7AAA-F4A1-8C91-5C86614B3786}"/>
              </a:ext>
            </a:extLst>
          </p:cNvPr>
          <p:cNvPicPr>
            <a:picLocks noChangeAspect="1"/>
          </p:cNvPicPr>
          <p:nvPr/>
        </p:nvPicPr>
        <p:blipFill>
          <a:blip r:embed="rId3"/>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411616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4F906-8751-8DAD-B35F-CACDAD10BC5C}"/>
              </a:ext>
            </a:extLst>
          </p:cNvPr>
          <p:cNvSpPr>
            <a:spLocks noGrp="1"/>
          </p:cNvSpPr>
          <p:nvPr>
            <p:ph type="title"/>
          </p:nvPr>
        </p:nvSpPr>
        <p:spPr>
          <a:xfrm>
            <a:off x="71775" y="269222"/>
            <a:ext cx="11487896" cy="448530"/>
          </a:xfrm>
        </p:spPr>
        <p:txBody>
          <a:bodyPr>
            <a:noAutofit/>
          </a:bodyPr>
          <a:lstStyle/>
          <a:p>
            <a:r>
              <a:rPr lang="en-US" sz="3200">
                <a:solidFill>
                  <a:srgbClr val="0070C0"/>
                </a:solidFill>
                <a:latin typeface="+mn-lt"/>
                <a:ea typeface="Calibri"/>
                <a:cs typeface="Calibri"/>
              </a:rPr>
              <a:t>T6 Local Business Marketplace: Key Considerations</a:t>
            </a:r>
          </a:p>
        </p:txBody>
      </p:sp>
      <p:graphicFrame>
        <p:nvGraphicFramePr>
          <p:cNvPr id="2" name="Table 24">
            <a:extLst>
              <a:ext uri="{FF2B5EF4-FFF2-40B4-BE49-F238E27FC236}">
                <a16:creationId xmlns:a16="http://schemas.microsoft.com/office/drawing/2014/main" id="{D30F6341-CA1F-1C9F-2665-F41E17BD6CFA}"/>
              </a:ext>
            </a:extLst>
          </p:cNvPr>
          <p:cNvGraphicFramePr>
            <a:graphicFrameLocks/>
          </p:cNvGraphicFramePr>
          <p:nvPr>
            <p:extLst>
              <p:ext uri="{D42A27DB-BD31-4B8C-83A1-F6EECF244321}">
                <p14:modId xmlns:p14="http://schemas.microsoft.com/office/powerpoint/2010/main" val="430965253"/>
              </p:ext>
            </p:extLst>
          </p:nvPr>
        </p:nvGraphicFramePr>
        <p:xfrm>
          <a:off x="71775" y="916040"/>
          <a:ext cx="9598383" cy="5104013"/>
        </p:xfrm>
        <a:graphic>
          <a:graphicData uri="http://schemas.openxmlformats.org/drawingml/2006/table">
            <a:tbl>
              <a:tblPr firstRow="1" bandRow="1">
                <a:tableStyleId>{2D5ABB26-0587-4C30-8999-92F81FD0307C}</a:tableStyleId>
              </a:tblPr>
              <a:tblGrid>
                <a:gridCol w="2092036">
                  <a:extLst>
                    <a:ext uri="{9D8B030D-6E8A-4147-A177-3AD203B41FA5}">
                      <a16:colId xmlns:a16="http://schemas.microsoft.com/office/drawing/2014/main" val="2798483206"/>
                    </a:ext>
                  </a:extLst>
                </a:gridCol>
                <a:gridCol w="7506347">
                  <a:extLst>
                    <a:ext uri="{9D8B030D-6E8A-4147-A177-3AD203B41FA5}">
                      <a16:colId xmlns:a16="http://schemas.microsoft.com/office/drawing/2014/main" val="3251797069"/>
                    </a:ext>
                  </a:extLst>
                </a:gridCol>
              </a:tblGrid>
              <a:tr h="738502">
                <a:tc>
                  <a:txBody>
                    <a:bodyPr/>
                    <a:lstStyle/>
                    <a:p>
                      <a:pPr algn="l"/>
                      <a:r>
                        <a:rPr lang="en-US" sz="1450" b="1" kern="1200">
                          <a:solidFill>
                            <a:srgbClr val="002060"/>
                          </a:solidFill>
                        </a:rPr>
                        <a:t>Hours of Operation</a:t>
                      </a:r>
                    </a:p>
                    <a:p>
                      <a:pPr algn="l"/>
                      <a:endParaRPr lang="en-US" sz="1450" b="1" kern="1200">
                        <a:solidFill>
                          <a:schemeClr val="bg1"/>
                        </a:solidFill>
                        <a:latin typeface="+mn-lt"/>
                        <a:cs typeface="Calibri" panose="020F0502020204030204" pitchFamily="34" charset="0"/>
                      </a:endParaRPr>
                    </a:p>
                  </a:txBody>
                  <a:tcPr>
                    <a:solidFill>
                      <a:schemeClr val="accent3">
                        <a:lumMod val="20000"/>
                        <a:lumOff val="80000"/>
                      </a:schemeClr>
                    </a:solidFill>
                  </a:tcPr>
                </a:tc>
                <a:tc>
                  <a:txBody>
                    <a:bodyPr/>
                    <a:lstStyle/>
                    <a:p>
                      <a:pPr algn="l"/>
                      <a:r>
                        <a:rPr lang="en-US" sz="1450" b="0" kern="1200">
                          <a:solidFill>
                            <a:srgbClr val="002060"/>
                          </a:solidFill>
                        </a:rPr>
                        <a:t>Concessionaires are required to open one hour before the first flight and remain open until the last flight leaves.  Concessionaires may be required to remain open due to flight delays or other circumstances.</a:t>
                      </a:r>
                      <a:endParaRPr lang="en-US" sz="1450" b="0" kern="1200">
                        <a:solidFill>
                          <a:srgbClr val="002060"/>
                        </a:solidFill>
                        <a:latin typeface="+mn-lt"/>
                        <a:ea typeface="+mn-ea"/>
                        <a:cs typeface="+mn-cs"/>
                      </a:endParaRPr>
                    </a:p>
                  </a:txBody>
                  <a:tcPr>
                    <a:solidFill>
                      <a:schemeClr val="accent3">
                        <a:lumMod val="20000"/>
                        <a:lumOff val="80000"/>
                      </a:schemeClr>
                    </a:solidFill>
                  </a:tcPr>
                </a:tc>
                <a:extLst>
                  <a:ext uri="{0D108BD9-81ED-4DB2-BD59-A6C34878D82A}">
                    <a16:rowId xmlns:a16="http://schemas.microsoft.com/office/drawing/2014/main" val="1070781794"/>
                  </a:ext>
                </a:extLst>
              </a:tr>
              <a:tr h="523665">
                <a:tc>
                  <a:txBody>
                    <a:bodyPr/>
                    <a:lstStyle/>
                    <a:p>
                      <a:pPr algn="l"/>
                      <a:r>
                        <a:rPr lang="en-US" sz="1450" b="1" kern="1200">
                          <a:solidFill>
                            <a:srgbClr val="002060"/>
                          </a:solidFill>
                        </a:rPr>
                        <a:t>Badging and Security</a:t>
                      </a:r>
                    </a:p>
                    <a:p>
                      <a:pPr algn="l"/>
                      <a:endParaRPr lang="en-US" sz="1450" b="1" kern="1200">
                        <a:solidFill>
                          <a:srgbClr val="002060"/>
                        </a:solidFill>
                        <a:latin typeface="+mn-lt"/>
                        <a:ea typeface="+mn-ea"/>
                        <a:cs typeface="Calibri" panose="020F0502020204030204" pitchFamily="34" charset="0"/>
                      </a:endParaRPr>
                    </a:p>
                  </a:txBody>
                  <a:tcPr/>
                </a:tc>
                <a:tc>
                  <a:txBody>
                    <a:bodyPr/>
                    <a:lstStyle/>
                    <a:p>
                      <a:pPr algn="l"/>
                      <a:r>
                        <a:rPr lang="en-US" sz="1450" b="0" kern="1200">
                          <a:solidFill>
                            <a:srgbClr val="002060"/>
                          </a:solidFill>
                        </a:rPr>
                        <a:t>A</a:t>
                      </a:r>
                      <a:r>
                        <a:rPr lang="en-US" sz="1450" b="0" kern="1200">
                          <a:solidFill>
                            <a:srgbClr val="002060"/>
                          </a:solidFill>
                          <a:latin typeface="+mn-lt"/>
                          <a:ea typeface="+mn-ea"/>
                          <a:cs typeface="+mn-cs"/>
                        </a:rPr>
                        <a:t>ll employees working in JFK must pass a security background check and comply with all security requirements.</a:t>
                      </a:r>
                    </a:p>
                  </a:txBody>
                  <a:tcPr/>
                </a:tc>
                <a:extLst>
                  <a:ext uri="{0D108BD9-81ED-4DB2-BD59-A6C34878D82A}">
                    <a16:rowId xmlns:a16="http://schemas.microsoft.com/office/drawing/2014/main" val="1512847611"/>
                  </a:ext>
                </a:extLst>
              </a:tr>
              <a:tr h="886690">
                <a:tc>
                  <a:txBody>
                    <a:bodyPr/>
                    <a:lstStyle/>
                    <a:p>
                      <a:pPr algn="l"/>
                      <a:r>
                        <a:rPr lang="en-US" sz="1450" b="1" kern="1200">
                          <a:solidFill>
                            <a:srgbClr val="002060"/>
                          </a:solidFill>
                        </a:rPr>
                        <a:t>Employee Parking and Access</a:t>
                      </a:r>
                      <a:endParaRPr lang="en-US" sz="1450" b="1" kern="1200">
                        <a:solidFill>
                          <a:srgbClr val="002060"/>
                        </a:solidFill>
                        <a:latin typeface="+mn-lt"/>
                        <a:ea typeface="+mn-ea"/>
                        <a:cs typeface="Calibri" panose="020F0502020204030204" pitchFamily="34" charset="0"/>
                      </a:endParaRPr>
                    </a:p>
                  </a:txBody>
                  <a:tcPr>
                    <a:solidFill>
                      <a:schemeClr val="accent3">
                        <a:lumMod val="20000"/>
                        <a:lumOff val="80000"/>
                      </a:schemeClr>
                    </a:solidFill>
                  </a:tcPr>
                </a:tc>
                <a:tc>
                  <a:txBody>
                    <a:bodyPr/>
                    <a:lstStyle/>
                    <a:p>
                      <a:pPr algn="l"/>
                      <a:r>
                        <a:rPr lang="en-US" sz="1450" b="0" kern="1200">
                          <a:solidFill>
                            <a:srgbClr val="002060"/>
                          </a:solidFill>
                          <a:latin typeface="+mn-lt"/>
                          <a:ea typeface="+mn-ea"/>
                          <a:cs typeface="+mn-cs"/>
                        </a:rPr>
                        <a:t>All employees are granted the non-exclusive right to park their personal vehicles in specific employee parking areas as designated by the city. Concessionaires may be required to pay a parking fee for its employees and its sublessees. </a:t>
                      </a:r>
                    </a:p>
                  </a:txBody>
                  <a:tcPr>
                    <a:solidFill>
                      <a:schemeClr val="accent3">
                        <a:lumMod val="20000"/>
                        <a:lumOff val="80000"/>
                      </a:schemeClr>
                    </a:solidFill>
                  </a:tcPr>
                </a:tc>
                <a:extLst>
                  <a:ext uri="{0D108BD9-81ED-4DB2-BD59-A6C34878D82A}">
                    <a16:rowId xmlns:a16="http://schemas.microsoft.com/office/drawing/2014/main" val="1690044759"/>
                  </a:ext>
                </a:extLst>
              </a:tr>
              <a:tr h="540327">
                <a:tc>
                  <a:txBody>
                    <a:bodyPr/>
                    <a:lstStyle/>
                    <a:p>
                      <a:pPr algn="l"/>
                      <a:r>
                        <a:rPr lang="en-US" sz="1450" b="1" kern="1200">
                          <a:solidFill>
                            <a:srgbClr val="002060"/>
                          </a:solidFill>
                        </a:rPr>
                        <a:t>Cost of Labor</a:t>
                      </a:r>
                    </a:p>
                    <a:p>
                      <a:pPr algn="l"/>
                      <a:endParaRPr lang="en-US" sz="1450" b="1" kern="1200">
                        <a:solidFill>
                          <a:srgbClr val="002060"/>
                        </a:solidFill>
                        <a:latin typeface="+mn-lt"/>
                        <a:ea typeface="+mn-ea"/>
                        <a:cs typeface="Calibri"/>
                      </a:endParaRPr>
                    </a:p>
                  </a:txBody>
                  <a:tcPr>
                    <a:solidFill>
                      <a:schemeClr val="bg1"/>
                    </a:solidFill>
                  </a:tcPr>
                </a:tc>
                <a:tc>
                  <a:txBody>
                    <a:bodyPr/>
                    <a:lstStyle/>
                    <a:p>
                      <a:pPr algn="l"/>
                      <a:r>
                        <a:rPr lang="en-US" sz="1450" b="0" kern="1200">
                          <a:solidFill>
                            <a:srgbClr val="002060"/>
                          </a:solidFill>
                          <a:latin typeface="+mn-lt"/>
                          <a:ea typeface="+mn-ea"/>
                          <a:cs typeface="+mn-cs"/>
                        </a:rPr>
                        <a:t>Costs are higher due to the minimum wage salary in New York and the hours of operation</a:t>
                      </a:r>
                    </a:p>
                  </a:txBody>
                  <a:tcPr>
                    <a:solidFill>
                      <a:schemeClr val="bg1"/>
                    </a:solidFill>
                  </a:tcPr>
                </a:tc>
                <a:extLst>
                  <a:ext uri="{0D108BD9-81ED-4DB2-BD59-A6C34878D82A}">
                    <a16:rowId xmlns:a16="http://schemas.microsoft.com/office/drawing/2014/main" val="2346398063"/>
                  </a:ext>
                </a:extLst>
              </a:tr>
              <a:tr h="523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kern="1200">
                          <a:solidFill>
                            <a:srgbClr val="002060"/>
                          </a:solidFill>
                        </a:rPr>
                        <a:t>Pricing</a:t>
                      </a:r>
                    </a:p>
                    <a:p>
                      <a:pPr algn="l"/>
                      <a:endParaRPr lang="en-US" sz="1450" b="1" kern="1200">
                        <a:solidFill>
                          <a:srgbClr val="002060"/>
                        </a:solidFill>
                        <a:latin typeface="+mn-lt"/>
                        <a:ea typeface="+mn-ea"/>
                        <a:cs typeface="Calibri" panose="020F0502020204030204" pitchFamily="34" charset="0"/>
                      </a:endParaRPr>
                    </a:p>
                  </a:txBody>
                  <a:tcPr>
                    <a:solidFill>
                      <a:schemeClr val="accent3">
                        <a:lumMod val="20000"/>
                        <a:lumOff val="80000"/>
                      </a:schemeClr>
                    </a:solidFill>
                  </a:tcPr>
                </a:tc>
                <a:tc>
                  <a:txBody>
                    <a:bodyPr/>
                    <a:lstStyle/>
                    <a:p>
                      <a:pPr algn="l"/>
                      <a:r>
                        <a:rPr lang="en-US" sz="1450" b="0" kern="1200">
                          <a:solidFill>
                            <a:srgbClr val="002060"/>
                          </a:solidFill>
                          <a:latin typeface="+mn-lt"/>
                          <a:ea typeface="+mn-ea"/>
                          <a:cs typeface="+mn-cs"/>
                        </a:rPr>
                        <a:t>Product prices must be similar to those charged at equivalent stores and restaurants located in New York (outside of JFK).</a:t>
                      </a:r>
                    </a:p>
                  </a:txBody>
                  <a:tcPr>
                    <a:solidFill>
                      <a:schemeClr val="accent3">
                        <a:lumMod val="20000"/>
                        <a:lumOff val="80000"/>
                      </a:schemeClr>
                    </a:solidFill>
                  </a:tcPr>
                </a:tc>
                <a:extLst>
                  <a:ext uri="{0D108BD9-81ED-4DB2-BD59-A6C34878D82A}">
                    <a16:rowId xmlns:a16="http://schemas.microsoft.com/office/drawing/2014/main" val="3078778529"/>
                  </a:ext>
                </a:extLst>
              </a:tr>
              <a:tr h="568036">
                <a:tc>
                  <a:txBody>
                    <a:bodyPr/>
                    <a:lstStyle/>
                    <a:p>
                      <a:pPr algn="l"/>
                      <a:r>
                        <a:rPr lang="en-US" sz="1450" b="1" kern="1200">
                          <a:solidFill>
                            <a:srgbClr val="002060"/>
                          </a:solidFill>
                        </a:rPr>
                        <a:t>Merchandise Delivery</a:t>
                      </a:r>
                    </a:p>
                    <a:p>
                      <a:pPr algn="l"/>
                      <a:r>
                        <a:rPr lang="en-US" sz="1450" b="1" kern="1200">
                          <a:solidFill>
                            <a:srgbClr val="002060"/>
                          </a:solidFill>
                        </a:rPr>
                        <a:t>&amp; Storage</a:t>
                      </a:r>
                      <a:endParaRPr lang="en-US" sz="1450" b="1" kern="1200">
                        <a:solidFill>
                          <a:srgbClr val="002060"/>
                        </a:solidFill>
                        <a:latin typeface="+mn-lt"/>
                        <a:ea typeface="+mn-ea"/>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0" kern="1200">
                          <a:solidFill>
                            <a:srgbClr val="002060"/>
                          </a:solidFill>
                        </a:rPr>
                        <a:t>All merchandise must go through a centralized screening area managed by the TSA.</a:t>
                      </a:r>
                    </a:p>
                    <a:p>
                      <a:pPr algn="l"/>
                      <a:endParaRPr lang="en-US" sz="1450" b="0" kern="1200">
                        <a:solidFill>
                          <a:srgbClr val="002060"/>
                        </a:solidFill>
                        <a:latin typeface="+mn-lt"/>
                        <a:ea typeface="+mn-ea"/>
                        <a:cs typeface="+mn-cs"/>
                      </a:endParaRPr>
                    </a:p>
                  </a:txBody>
                  <a:tcPr>
                    <a:solidFill>
                      <a:schemeClr val="bg1"/>
                    </a:solidFill>
                  </a:tcPr>
                </a:tc>
                <a:extLst>
                  <a:ext uri="{0D108BD9-81ED-4DB2-BD59-A6C34878D82A}">
                    <a16:rowId xmlns:a16="http://schemas.microsoft.com/office/drawing/2014/main" val="3258960749"/>
                  </a:ext>
                </a:extLst>
              </a:tr>
              <a:tr h="738502">
                <a:tc>
                  <a:txBody>
                    <a:bodyPr/>
                    <a:lstStyle/>
                    <a:p>
                      <a:pPr algn="l"/>
                      <a:r>
                        <a:rPr lang="en-US" sz="1450" b="1" kern="1200">
                          <a:solidFill>
                            <a:srgbClr val="002060"/>
                          </a:solidFill>
                        </a:rPr>
                        <a:t>Customer Spending </a:t>
                      </a:r>
                    </a:p>
                    <a:p>
                      <a:pPr algn="l"/>
                      <a:r>
                        <a:rPr lang="en-US" sz="1450" b="1" kern="1200">
                          <a:solidFill>
                            <a:srgbClr val="002060"/>
                          </a:solidFill>
                        </a:rPr>
                        <a:t>Power</a:t>
                      </a:r>
                      <a:endParaRPr lang="en-US" sz="1450" b="1" kern="1200">
                        <a:solidFill>
                          <a:srgbClr val="002060"/>
                        </a:solidFill>
                        <a:latin typeface="+mn-lt"/>
                        <a:ea typeface="+mn-ea"/>
                        <a:cs typeface="Calibri" panose="020F0502020204030204" pitchFamily="34" charset="0"/>
                      </a:endParaRP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0" kern="1200">
                          <a:solidFill>
                            <a:srgbClr val="002060"/>
                          </a:solidFill>
                        </a:rPr>
                        <a:t>Passengers typically have strong household incomes or business expense accounts that enable them to spend at concession units.</a:t>
                      </a:r>
                    </a:p>
                    <a:p>
                      <a:pPr algn="l"/>
                      <a:endParaRPr lang="en-US" sz="1450" b="0" kern="1200">
                        <a:solidFill>
                          <a:srgbClr val="002060"/>
                        </a:solidFill>
                        <a:latin typeface="+mn-lt"/>
                        <a:ea typeface="+mn-ea"/>
                        <a:cs typeface="+mn-cs"/>
                      </a:endParaRPr>
                    </a:p>
                  </a:txBody>
                  <a:tcPr>
                    <a:solidFill>
                      <a:schemeClr val="accent3">
                        <a:lumMod val="20000"/>
                        <a:lumOff val="80000"/>
                      </a:schemeClr>
                    </a:solidFill>
                  </a:tcPr>
                </a:tc>
                <a:extLst>
                  <a:ext uri="{0D108BD9-81ED-4DB2-BD59-A6C34878D82A}">
                    <a16:rowId xmlns:a16="http://schemas.microsoft.com/office/drawing/2014/main" val="1266812982"/>
                  </a:ext>
                </a:extLst>
              </a:tr>
              <a:tr h="523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kern="1200">
                          <a:solidFill>
                            <a:srgbClr val="002060"/>
                          </a:solidFill>
                        </a:rPr>
                        <a:t>Optimized Design</a:t>
                      </a:r>
                    </a:p>
                    <a:p>
                      <a:pPr algn="l"/>
                      <a:endParaRPr lang="en-US" sz="1450" b="1" kern="1200">
                        <a:solidFill>
                          <a:srgbClr val="002060"/>
                        </a:solidFill>
                        <a:latin typeface="+mn-lt"/>
                        <a:ea typeface="+mn-ea"/>
                        <a:cs typeface="Calibri" panose="020F0502020204030204" pitchFamily="34" charset="0"/>
                      </a:endParaRPr>
                    </a:p>
                  </a:txBody>
                  <a:tcPr>
                    <a:solidFill>
                      <a:schemeClr val="bg1"/>
                    </a:solidFill>
                  </a:tcPr>
                </a:tc>
                <a:tc>
                  <a:txBody>
                    <a:bodyPr/>
                    <a:lstStyle/>
                    <a:p>
                      <a:pPr algn="l"/>
                      <a:r>
                        <a:rPr lang="en-US" sz="1450" b="0" kern="1200">
                          <a:solidFill>
                            <a:srgbClr val="002060"/>
                          </a:solidFill>
                        </a:rPr>
                        <a:t>Curated concession programs are designed to maximize sales for concession partners</a:t>
                      </a:r>
                      <a:endParaRPr lang="en-US" sz="1450" b="0" kern="1200">
                        <a:solidFill>
                          <a:srgbClr val="002060"/>
                        </a:solidFill>
                        <a:latin typeface="+mn-lt"/>
                        <a:ea typeface="+mn-ea"/>
                        <a:cs typeface="+mn-cs"/>
                      </a:endParaRPr>
                    </a:p>
                  </a:txBody>
                  <a:tcPr>
                    <a:solidFill>
                      <a:schemeClr val="bg1"/>
                    </a:solidFill>
                  </a:tcPr>
                </a:tc>
                <a:extLst>
                  <a:ext uri="{0D108BD9-81ED-4DB2-BD59-A6C34878D82A}">
                    <a16:rowId xmlns:a16="http://schemas.microsoft.com/office/drawing/2014/main" val="3865518317"/>
                  </a:ext>
                </a:extLst>
              </a:tr>
            </a:tbl>
          </a:graphicData>
        </a:graphic>
      </p:graphicFrame>
      <p:sp>
        <p:nvSpPr>
          <p:cNvPr id="4" name="Rectangle 3">
            <a:extLst>
              <a:ext uri="{FF2B5EF4-FFF2-40B4-BE49-F238E27FC236}">
                <a16:creationId xmlns:a16="http://schemas.microsoft.com/office/drawing/2014/main" id="{34FBDBD7-7FBD-57BF-B22E-22C23A014FF5}"/>
              </a:ext>
            </a:extLst>
          </p:cNvPr>
          <p:cNvSpPr/>
          <p:nvPr/>
        </p:nvSpPr>
        <p:spPr>
          <a:xfrm>
            <a:off x="9680997" y="957130"/>
            <a:ext cx="2453085" cy="5070762"/>
          </a:xfrm>
          <a:prstGeom prst="rect">
            <a:avLst/>
          </a:prstGeom>
          <a:solidFill>
            <a:schemeClr val="accent3">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0070C0"/>
                </a:solidFill>
                <a:ea typeface="Calibri"/>
                <a:cs typeface="Calibri"/>
              </a:rPr>
              <a:t>Unique Environment</a:t>
            </a:r>
          </a:p>
          <a:p>
            <a:pPr marL="285750" indent="-285750" algn="ctr">
              <a:buFont typeface="Wingdings"/>
              <a:buChar char="v"/>
            </a:pPr>
            <a:endParaRPr lang="en-US" sz="1600" b="1">
              <a:solidFill>
                <a:srgbClr val="0070C0"/>
              </a:solidFill>
              <a:ea typeface="Calibri"/>
              <a:cs typeface="Calibri"/>
            </a:endParaRPr>
          </a:p>
          <a:p>
            <a:pPr algn="ctr"/>
            <a:endParaRPr lang="en-US" b="1">
              <a:solidFill>
                <a:srgbClr val="002060"/>
              </a:solidFill>
            </a:endParaRPr>
          </a:p>
          <a:p>
            <a:pPr algn="ctr"/>
            <a:r>
              <a:rPr lang="en-US" sz="1600" b="1">
                <a:solidFill>
                  <a:srgbClr val="0070C0"/>
                </a:solidFill>
                <a:ea typeface="Calibri"/>
                <a:cs typeface="Calibri"/>
              </a:rPr>
              <a:t>Long Operating Hours</a:t>
            </a:r>
          </a:p>
          <a:p>
            <a:pPr marL="285750" indent="-285750" algn="ctr">
              <a:buFont typeface="Wingdings"/>
              <a:buChar char="v"/>
            </a:pPr>
            <a:endParaRPr lang="en-US" b="1">
              <a:solidFill>
                <a:srgbClr val="002060"/>
              </a:solidFill>
              <a:cs typeface="Segoe UI"/>
            </a:endParaRPr>
          </a:p>
          <a:p>
            <a:pPr algn="ctr"/>
            <a:endParaRPr lang="en-US" b="1">
              <a:solidFill>
                <a:srgbClr val="002060"/>
              </a:solidFill>
            </a:endParaRPr>
          </a:p>
          <a:p>
            <a:pPr algn="ctr"/>
            <a:r>
              <a:rPr lang="en-US" sz="1600" b="1">
                <a:solidFill>
                  <a:srgbClr val="0070C0"/>
                </a:solidFill>
                <a:ea typeface="Calibri"/>
                <a:cs typeface="Calibri"/>
              </a:rPr>
              <a:t>High-Cost Operation </a:t>
            </a:r>
          </a:p>
          <a:p>
            <a:pPr marL="285750" indent="-285750" algn="ctr">
              <a:buFont typeface="Wingdings"/>
              <a:buChar char="v"/>
            </a:pPr>
            <a:endParaRPr lang="en-US" b="1">
              <a:solidFill>
                <a:srgbClr val="002060"/>
              </a:solidFill>
              <a:cs typeface="Segoe UI"/>
            </a:endParaRPr>
          </a:p>
          <a:p>
            <a:pPr algn="ctr"/>
            <a:endParaRPr lang="en-US" b="1">
              <a:solidFill>
                <a:srgbClr val="002060"/>
              </a:solidFill>
            </a:endParaRPr>
          </a:p>
          <a:p>
            <a:pPr algn="ctr"/>
            <a:r>
              <a:rPr lang="en-US" sz="1600" b="1">
                <a:solidFill>
                  <a:srgbClr val="0070C0"/>
                </a:solidFill>
                <a:ea typeface="Calibri"/>
                <a:cs typeface="Calibri"/>
              </a:rPr>
              <a:t>Workforce Considerations</a:t>
            </a:r>
          </a:p>
          <a:p>
            <a:pPr marL="285750" indent="-285750" algn="ctr">
              <a:buFont typeface="Wingdings"/>
              <a:buChar char="v"/>
            </a:pPr>
            <a:endParaRPr lang="en-US" b="1">
              <a:solidFill>
                <a:srgbClr val="002060"/>
              </a:solidFill>
              <a:cs typeface="Segoe UI"/>
            </a:endParaRPr>
          </a:p>
          <a:p>
            <a:pPr algn="ctr"/>
            <a:endParaRPr lang="en-US" b="1">
              <a:solidFill>
                <a:srgbClr val="002060"/>
              </a:solidFill>
            </a:endParaRPr>
          </a:p>
          <a:p>
            <a:pPr algn="ctr"/>
            <a:endParaRPr lang="en-US" b="1">
              <a:solidFill>
                <a:srgbClr val="002060"/>
              </a:solidFill>
            </a:endParaRPr>
          </a:p>
          <a:p>
            <a:pPr algn="ctr"/>
            <a:r>
              <a:rPr lang="en-US" sz="1600" b="1">
                <a:solidFill>
                  <a:srgbClr val="0070C0"/>
                </a:solidFill>
                <a:ea typeface="Calibri"/>
                <a:cs typeface="Calibri"/>
              </a:rPr>
              <a:t>Purchasing Behavior</a:t>
            </a:r>
            <a:endParaRPr lang="en-US"/>
          </a:p>
          <a:p>
            <a:pPr marL="285750" indent="-285750" algn="ctr">
              <a:buFont typeface="Wingdings"/>
              <a:buChar char="v"/>
            </a:pPr>
            <a:endParaRPr lang="en-US">
              <a:solidFill>
                <a:srgbClr val="002060"/>
              </a:solidFill>
              <a:cs typeface="Segoe UI"/>
            </a:endParaRPr>
          </a:p>
        </p:txBody>
      </p:sp>
      <p:pic>
        <p:nvPicPr>
          <p:cNvPr id="3" name="Graphic 2" descr="Airplane outline">
            <a:extLst>
              <a:ext uri="{FF2B5EF4-FFF2-40B4-BE49-F238E27FC236}">
                <a16:creationId xmlns:a16="http://schemas.microsoft.com/office/drawing/2014/main" id="{2F47BB94-BF76-86AE-4470-E5EF6F7592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54147" y="1614052"/>
            <a:ext cx="484912" cy="512620"/>
          </a:xfrm>
          <a:prstGeom prst="rect">
            <a:avLst/>
          </a:prstGeom>
        </p:spPr>
      </p:pic>
      <p:pic>
        <p:nvPicPr>
          <p:cNvPr id="6" name="Graphic 5" descr="Stopwatch outline">
            <a:extLst>
              <a:ext uri="{FF2B5EF4-FFF2-40B4-BE49-F238E27FC236}">
                <a16:creationId xmlns:a16="http://schemas.microsoft.com/office/drawing/2014/main" id="{4D68F2BC-F1BB-6C8F-6B56-3A4265071E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7999" y="2389909"/>
            <a:ext cx="457203" cy="568037"/>
          </a:xfrm>
          <a:prstGeom prst="rect">
            <a:avLst/>
          </a:prstGeom>
        </p:spPr>
      </p:pic>
      <p:pic>
        <p:nvPicPr>
          <p:cNvPr id="7" name="Graphic 6" descr="Dollar outline">
            <a:extLst>
              <a:ext uri="{FF2B5EF4-FFF2-40B4-BE49-F238E27FC236}">
                <a16:creationId xmlns:a16="http://schemas.microsoft.com/office/drawing/2014/main" id="{6E5796A8-F95A-2048-9AB1-13C976466F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12583" y="3304309"/>
            <a:ext cx="526472" cy="374074"/>
          </a:xfrm>
          <a:prstGeom prst="rect">
            <a:avLst/>
          </a:prstGeom>
        </p:spPr>
      </p:pic>
      <p:pic>
        <p:nvPicPr>
          <p:cNvPr id="8" name="Graphic 7" descr="Group of people outline">
            <a:extLst>
              <a:ext uri="{FF2B5EF4-FFF2-40B4-BE49-F238E27FC236}">
                <a16:creationId xmlns:a16="http://schemas.microsoft.com/office/drawing/2014/main" id="{E6712BA4-603D-64AA-E2F2-5A7F103D26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98729" y="4315691"/>
            <a:ext cx="595747" cy="665019"/>
          </a:xfrm>
          <a:prstGeom prst="rect">
            <a:avLst/>
          </a:prstGeom>
        </p:spPr>
      </p:pic>
      <p:pic>
        <p:nvPicPr>
          <p:cNvPr id="9" name="Graphic 8" descr="Register outline">
            <a:extLst>
              <a:ext uri="{FF2B5EF4-FFF2-40B4-BE49-F238E27FC236}">
                <a16:creationId xmlns:a16="http://schemas.microsoft.com/office/drawing/2014/main" id="{2FDD6591-6B54-CEA1-E34B-D9F7C14A21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81857" y="5368637"/>
            <a:ext cx="513313" cy="540328"/>
          </a:xfrm>
          <a:prstGeom prst="rect">
            <a:avLst/>
          </a:prstGeom>
        </p:spPr>
      </p:pic>
      <p:pic>
        <p:nvPicPr>
          <p:cNvPr id="13" name="Picture 12">
            <a:extLst>
              <a:ext uri="{FF2B5EF4-FFF2-40B4-BE49-F238E27FC236}">
                <a16:creationId xmlns:a16="http://schemas.microsoft.com/office/drawing/2014/main" id="{5E1DA78F-C57C-A3D2-550B-A1BE02815BC1}"/>
              </a:ext>
            </a:extLst>
          </p:cNvPr>
          <p:cNvPicPr>
            <a:picLocks noChangeAspect="1"/>
          </p:cNvPicPr>
          <p:nvPr/>
        </p:nvPicPr>
        <p:blipFill>
          <a:blip r:embed="rId13"/>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1546462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5919EF4-2F5E-7DAB-21A8-C7D143FAEA1F}"/>
              </a:ext>
            </a:extLst>
          </p:cNvPr>
          <p:cNvSpPr txBox="1"/>
          <p:nvPr/>
        </p:nvSpPr>
        <p:spPr>
          <a:xfrm>
            <a:off x="280035" y="1615024"/>
            <a:ext cx="6096000" cy="369332"/>
          </a:xfrm>
          <a:prstGeom prst="rect">
            <a:avLst/>
          </a:prstGeom>
          <a:noFill/>
        </p:spPr>
        <p:txBody>
          <a:bodyPr wrap="square" lIns="91440" tIns="45720" rIns="91440" bIns="45720" anchor="t">
            <a:spAutoFit/>
          </a:bodyPr>
          <a:lstStyle/>
          <a:p>
            <a:r>
              <a:rPr lang="en-US" b="1">
                <a:solidFill>
                  <a:srgbClr val="002060"/>
                </a:solidFill>
              </a:rPr>
              <a:t>Information Sessions</a:t>
            </a:r>
          </a:p>
        </p:txBody>
      </p:sp>
      <p:sp>
        <p:nvSpPr>
          <p:cNvPr id="10" name="TextBox 9">
            <a:extLst>
              <a:ext uri="{FF2B5EF4-FFF2-40B4-BE49-F238E27FC236}">
                <a16:creationId xmlns:a16="http://schemas.microsoft.com/office/drawing/2014/main" id="{CE5C088F-CFD3-A72F-68C1-B42E854E968C}"/>
              </a:ext>
            </a:extLst>
          </p:cNvPr>
          <p:cNvSpPr txBox="1"/>
          <p:nvPr/>
        </p:nvSpPr>
        <p:spPr>
          <a:xfrm>
            <a:off x="373380" y="3353485"/>
            <a:ext cx="7429500" cy="646331"/>
          </a:xfrm>
          <a:prstGeom prst="rect">
            <a:avLst/>
          </a:prstGeom>
          <a:noFill/>
        </p:spPr>
        <p:txBody>
          <a:bodyPr wrap="square">
            <a:spAutoFit/>
          </a:bodyPr>
          <a:lstStyle/>
          <a:p>
            <a:r>
              <a:rPr lang="en-US" b="1">
                <a:solidFill>
                  <a:srgbClr val="002060"/>
                </a:solidFill>
              </a:rPr>
              <a:t>Gateway to Growth: Completing the Application</a:t>
            </a:r>
          </a:p>
          <a:p>
            <a:endParaRPr lang="en-US"/>
          </a:p>
        </p:txBody>
      </p:sp>
      <p:sp>
        <p:nvSpPr>
          <p:cNvPr id="12" name="TextBox 11">
            <a:extLst>
              <a:ext uri="{FF2B5EF4-FFF2-40B4-BE49-F238E27FC236}">
                <a16:creationId xmlns:a16="http://schemas.microsoft.com/office/drawing/2014/main" id="{D0D8DD5A-40E8-1D4C-A185-F797796421DE}"/>
              </a:ext>
            </a:extLst>
          </p:cNvPr>
          <p:cNvSpPr txBox="1"/>
          <p:nvPr/>
        </p:nvSpPr>
        <p:spPr>
          <a:xfrm>
            <a:off x="6375862" y="1615024"/>
            <a:ext cx="6096000" cy="369332"/>
          </a:xfrm>
          <a:prstGeom prst="rect">
            <a:avLst/>
          </a:prstGeom>
          <a:noFill/>
        </p:spPr>
        <p:txBody>
          <a:bodyPr wrap="square">
            <a:spAutoFit/>
          </a:bodyPr>
          <a:lstStyle/>
          <a:p>
            <a:r>
              <a:rPr lang="en-US" b="1">
                <a:solidFill>
                  <a:srgbClr val="002060"/>
                </a:solidFill>
              </a:rPr>
              <a:t>Concessions Access to Capital Information Session</a:t>
            </a:r>
          </a:p>
        </p:txBody>
      </p:sp>
      <p:sp>
        <p:nvSpPr>
          <p:cNvPr id="14" name="TextBox 13">
            <a:extLst>
              <a:ext uri="{FF2B5EF4-FFF2-40B4-BE49-F238E27FC236}">
                <a16:creationId xmlns:a16="http://schemas.microsoft.com/office/drawing/2014/main" id="{317DF6A9-D5FA-0156-985B-0D1AAD4A6A4B}"/>
              </a:ext>
            </a:extLst>
          </p:cNvPr>
          <p:cNvSpPr txBox="1"/>
          <p:nvPr/>
        </p:nvSpPr>
        <p:spPr>
          <a:xfrm>
            <a:off x="6469380" y="3417570"/>
            <a:ext cx="6271260" cy="369332"/>
          </a:xfrm>
          <a:prstGeom prst="rect">
            <a:avLst/>
          </a:prstGeom>
          <a:noFill/>
        </p:spPr>
        <p:txBody>
          <a:bodyPr wrap="square">
            <a:spAutoFit/>
          </a:bodyPr>
          <a:lstStyle/>
          <a:p>
            <a:r>
              <a:rPr lang="en-US" b="1">
                <a:solidFill>
                  <a:srgbClr val="002060"/>
                </a:solidFill>
              </a:rPr>
              <a:t>Doing Business at the Airport Panel Discussion</a:t>
            </a:r>
          </a:p>
        </p:txBody>
      </p:sp>
      <p:sp>
        <p:nvSpPr>
          <p:cNvPr id="15" name="TextBox 14">
            <a:extLst>
              <a:ext uri="{FF2B5EF4-FFF2-40B4-BE49-F238E27FC236}">
                <a16:creationId xmlns:a16="http://schemas.microsoft.com/office/drawing/2014/main" id="{29C00CAB-7AEF-BA9B-64DF-9320B12482E8}"/>
              </a:ext>
            </a:extLst>
          </p:cNvPr>
          <p:cNvSpPr txBox="1"/>
          <p:nvPr/>
        </p:nvSpPr>
        <p:spPr>
          <a:xfrm>
            <a:off x="456507" y="2098564"/>
            <a:ext cx="2004331" cy="923330"/>
          </a:xfrm>
          <a:prstGeom prst="rect">
            <a:avLst/>
          </a:prstGeom>
          <a:noFill/>
        </p:spPr>
        <p:txBody>
          <a:bodyPr wrap="none" rtlCol="0">
            <a:spAutoFit/>
          </a:bodyPr>
          <a:lstStyle/>
          <a:p>
            <a:pPr marL="285750" indent="-285750">
              <a:buFont typeface="Arial" panose="020B0604020202020204" pitchFamily="34" charset="0"/>
              <a:buChar char="•"/>
            </a:pPr>
            <a:r>
              <a:rPr lang="en-US"/>
              <a:t>October 8</a:t>
            </a:r>
            <a:r>
              <a:rPr lang="en-US" baseline="30000"/>
              <a:t>th</a:t>
            </a:r>
            <a:r>
              <a:rPr lang="en-US"/>
              <a:t> </a:t>
            </a:r>
          </a:p>
          <a:p>
            <a:pPr marL="285750" indent="-285750">
              <a:buFont typeface="Arial" panose="020B0604020202020204" pitchFamily="34" charset="0"/>
              <a:buChar char="•"/>
            </a:pPr>
            <a:r>
              <a:rPr lang="en-US"/>
              <a:t>October 28</a:t>
            </a:r>
            <a:r>
              <a:rPr lang="en-US" baseline="30000"/>
              <a:t>th</a:t>
            </a:r>
            <a:r>
              <a:rPr lang="en-US"/>
              <a:t> </a:t>
            </a:r>
          </a:p>
          <a:p>
            <a:pPr marL="285750" indent="-285750">
              <a:buFont typeface="Arial" panose="020B0604020202020204" pitchFamily="34" charset="0"/>
              <a:buChar char="•"/>
            </a:pPr>
            <a:r>
              <a:rPr lang="en-US"/>
              <a:t>November 4</a:t>
            </a:r>
            <a:r>
              <a:rPr lang="en-US" baseline="30000"/>
              <a:t>th</a:t>
            </a:r>
            <a:r>
              <a:rPr lang="en-US"/>
              <a:t> </a:t>
            </a:r>
          </a:p>
        </p:txBody>
      </p:sp>
      <p:sp>
        <p:nvSpPr>
          <p:cNvPr id="16" name="TextBox 15">
            <a:extLst>
              <a:ext uri="{FF2B5EF4-FFF2-40B4-BE49-F238E27FC236}">
                <a16:creationId xmlns:a16="http://schemas.microsoft.com/office/drawing/2014/main" id="{A3EFFCB2-D67C-BDD9-C4DC-1F7C025F195B}"/>
              </a:ext>
            </a:extLst>
          </p:cNvPr>
          <p:cNvSpPr txBox="1"/>
          <p:nvPr/>
        </p:nvSpPr>
        <p:spPr>
          <a:xfrm>
            <a:off x="6507826" y="2102330"/>
            <a:ext cx="2129365" cy="646331"/>
          </a:xfrm>
          <a:prstGeom prst="rect">
            <a:avLst/>
          </a:prstGeom>
          <a:noFill/>
        </p:spPr>
        <p:txBody>
          <a:bodyPr wrap="none" rtlCol="0">
            <a:spAutoFit/>
          </a:bodyPr>
          <a:lstStyle/>
          <a:p>
            <a:pPr marL="285750" indent="-285750">
              <a:buFont typeface="Arial" panose="020B0604020202020204" pitchFamily="34" charset="0"/>
              <a:buChar char="•"/>
            </a:pPr>
            <a:r>
              <a:rPr lang="en-US"/>
              <a:t>October 30</a:t>
            </a:r>
            <a:r>
              <a:rPr lang="en-US" baseline="30000"/>
              <a:t>th</a:t>
            </a:r>
            <a:r>
              <a:rPr lang="en-US"/>
              <a:t> </a:t>
            </a:r>
          </a:p>
          <a:p>
            <a:pPr marL="285750" indent="-285750">
              <a:buFont typeface="Arial" panose="020B0604020202020204" pitchFamily="34" charset="0"/>
              <a:buChar char="•"/>
            </a:pPr>
            <a:r>
              <a:rPr lang="en-US"/>
              <a:t>November 19</a:t>
            </a:r>
            <a:r>
              <a:rPr lang="en-US" baseline="30000"/>
              <a:t>th</a:t>
            </a:r>
            <a:r>
              <a:rPr lang="en-US"/>
              <a:t> </a:t>
            </a:r>
          </a:p>
        </p:txBody>
      </p:sp>
      <p:sp>
        <p:nvSpPr>
          <p:cNvPr id="17" name="TextBox 16">
            <a:extLst>
              <a:ext uri="{FF2B5EF4-FFF2-40B4-BE49-F238E27FC236}">
                <a16:creationId xmlns:a16="http://schemas.microsoft.com/office/drawing/2014/main" id="{07D3C602-DAFF-5365-13F2-E7C21914BB2E}"/>
              </a:ext>
            </a:extLst>
          </p:cNvPr>
          <p:cNvSpPr txBox="1"/>
          <p:nvPr/>
        </p:nvSpPr>
        <p:spPr>
          <a:xfrm>
            <a:off x="281940" y="446053"/>
            <a:ext cx="9948117" cy="584775"/>
          </a:xfrm>
          <a:prstGeom prst="rect">
            <a:avLst/>
          </a:prstGeom>
          <a:noFill/>
        </p:spPr>
        <p:txBody>
          <a:bodyPr wrap="square" lIns="91440" tIns="45720" rIns="91440" bIns="45720" anchor="t">
            <a:spAutoFit/>
          </a:bodyPr>
          <a:lstStyle/>
          <a:p>
            <a:r>
              <a:rPr kumimoji="0" lang="en-US" sz="3200" b="1" i="0" u="none" strike="noStrike" kern="1200" cap="none" spc="0" normalizeH="0" baseline="0" noProof="0">
                <a:ln>
                  <a:noFill/>
                </a:ln>
                <a:solidFill>
                  <a:srgbClr val="0070C0"/>
                </a:solidFill>
                <a:effectLst/>
                <a:uLnTx/>
                <a:uFillTx/>
                <a:latin typeface="Segoe UI"/>
                <a:ea typeface="Calibri"/>
                <a:cs typeface="Calibri"/>
              </a:rPr>
              <a:t>T6 </a:t>
            </a:r>
            <a:r>
              <a:rPr lang="en-US" sz="3200" b="1">
                <a:solidFill>
                  <a:srgbClr val="0070C0"/>
                </a:solidFill>
                <a:latin typeface="Segoe UI"/>
                <a:ea typeface="Calibri"/>
                <a:cs typeface="Calibri"/>
              </a:rPr>
              <a:t>Local Business</a:t>
            </a:r>
            <a:r>
              <a:rPr kumimoji="0" lang="en-US" sz="3200" b="1" i="0" u="none" strike="noStrike" kern="1200" cap="none" spc="0" normalizeH="0" baseline="0" noProof="0">
                <a:ln>
                  <a:noFill/>
                </a:ln>
                <a:solidFill>
                  <a:srgbClr val="0070C0"/>
                </a:solidFill>
                <a:effectLst/>
                <a:uLnTx/>
                <a:uFillTx/>
                <a:latin typeface="Segoe UI"/>
                <a:ea typeface="Calibri"/>
                <a:cs typeface="Calibri"/>
              </a:rPr>
              <a:t> Marketplace: Outreach </a:t>
            </a:r>
            <a:r>
              <a:rPr lang="en-US" sz="3200" b="1">
                <a:solidFill>
                  <a:srgbClr val="0070C0"/>
                </a:solidFill>
                <a:latin typeface="Segoe UI"/>
                <a:ea typeface="Calibri"/>
                <a:cs typeface="Calibri"/>
              </a:rPr>
              <a:t>Events</a:t>
            </a:r>
            <a:endParaRPr lang="en-US">
              <a:solidFill>
                <a:srgbClr val="0070C0"/>
              </a:solidFill>
              <a:ea typeface="Calibri"/>
              <a:cs typeface="Calibri"/>
            </a:endParaRPr>
          </a:p>
        </p:txBody>
      </p:sp>
      <p:sp>
        <p:nvSpPr>
          <p:cNvPr id="19" name="TextBox 18">
            <a:extLst>
              <a:ext uri="{FF2B5EF4-FFF2-40B4-BE49-F238E27FC236}">
                <a16:creationId xmlns:a16="http://schemas.microsoft.com/office/drawing/2014/main" id="{16B790DD-8789-6C19-0D1B-590C3E681CED}"/>
              </a:ext>
            </a:extLst>
          </p:cNvPr>
          <p:cNvSpPr txBox="1"/>
          <p:nvPr/>
        </p:nvSpPr>
        <p:spPr>
          <a:xfrm>
            <a:off x="462915" y="3660682"/>
            <a:ext cx="6412230" cy="646331"/>
          </a:xfrm>
          <a:prstGeom prst="rect">
            <a:avLst/>
          </a:prstGeom>
          <a:noFill/>
        </p:spPr>
        <p:txBody>
          <a:bodyPr wrap="square">
            <a:spAutoFit/>
          </a:bodyPr>
          <a:lstStyle/>
          <a:p>
            <a:pPr marL="285750" indent="-285750">
              <a:buFont typeface="Arial" panose="020B0604020202020204" pitchFamily="34" charset="0"/>
              <a:buChar char="•"/>
            </a:pPr>
            <a:r>
              <a:rPr lang="en-US"/>
              <a:t>November 12</a:t>
            </a:r>
            <a:r>
              <a:rPr lang="en-US" baseline="30000"/>
              <a:t>th</a:t>
            </a:r>
            <a:r>
              <a:rPr lang="en-US"/>
              <a:t>  </a:t>
            </a:r>
          </a:p>
          <a:p>
            <a:pPr marL="285750" indent="-285750">
              <a:buFont typeface="Arial" panose="020B0604020202020204" pitchFamily="34" charset="0"/>
              <a:buChar char="•"/>
            </a:pPr>
            <a:r>
              <a:rPr lang="en-US"/>
              <a:t>November 14</a:t>
            </a:r>
            <a:r>
              <a:rPr lang="en-US" baseline="30000"/>
              <a:t>th</a:t>
            </a:r>
            <a:r>
              <a:rPr lang="en-US"/>
              <a:t> </a:t>
            </a:r>
          </a:p>
        </p:txBody>
      </p:sp>
      <p:sp>
        <p:nvSpPr>
          <p:cNvPr id="21" name="TextBox 20">
            <a:extLst>
              <a:ext uri="{FF2B5EF4-FFF2-40B4-BE49-F238E27FC236}">
                <a16:creationId xmlns:a16="http://schemas.microsoft.com/office/drawing/2014/main" id="{9DDBB0AA-AD65-AC36-9485-6F62AD5114C5}"/>
              </a:ext>
            </a:extLst>
          </p:cNvPr>
          <p:cNvSpPr txBox="1"/>
          <p:nvPr/>
        </p:nvSpPr>
        <p:spPr>
          <a:xfrm>
            <a:off x="6513195" y="3724767"/>
            <a:ext cx="6370320" cy="369332"/>
          </a:xfrm>
          <a:prstGeom prst="rect">
            <a:avLst/>
          </a:prstGeom>
          <a:noFill/>
        </p:spPr>
        <p:txBody>
          <a:bodyPr wrap="square">
            <a:spAutoFit/>
          </a:bodyPr>
          <a:lstStyle/>
          <a:p>
            <a:pPr marL="285750" indent="-285750">
              <a:buFont typeface="Arial" panose="020B0604020202020204" pitchFamily="34" charset="0"/>
              <a:buChar char="•"/>
            </a:pPr>
            <a:r>
              <a:rPr lang="en-US"/>
              <a:t>November 21</a:t>
            </a:r>
            <a:r>
              <a:rPr lang="en-US" baseline="30000"/>
              <a:t>st</a:t>
            </a:r>
            <a:r>
              <a:rPr lang="en-US"/>
              <a:t> </a:t>
            </a:r>
          </a:p>
        </p:txBody>
      </p:sp>
      <p:pic>
        <p:nvPicPr>
          <p:cNvPr id="25" name="Picture 24">
            <a:extLst>
              <a:ext uri="{FF2B5EF4-FFF2-40B4-BE49-F238E27FC236}">
                <a16:creationId xmlns:a16="http://schemas.microsoft.com/office/drawing/2014/main" id="{B472946E-392E-1233-8DE7-660FD8CC84CC}"/>
              </a:ext>
            </a:extLst>
          </p:cNvPr>
          <p:cNvPicPr>
            <a:picLocks noChangeAspect="1"/>
          </p:cNvPicPr>
          <p:nvPr/>
        </p:nvPicPr>
        <p:blipFill>
          <a:blip r:embed="rId3"/>
          <a:srcRect l="1" t="23236" r="16374"/>
          <a:stretch/>
        </p:blipFill>
        <p:spPr>
          <a:xfrm>
            <a:off x="6096001" y="4511526"/>
            <a:ext cx="175259" cy="1989068"/>
          </a:xfrm>
          <a:prstGeom prst="rect">
            <a:avLst/>
          </a:prstGeom>
        </p:spPr>
      </p:pic>
      <p:sp>
        <p:nvSpPr>
          <p:cNvPr id="23" name="TextBox 22">
            <a:extLst>
              <a:ext uri="{FF2B5EF4-FFF2-40B4-BE49-F238E27FC236}">
                <a16:creationId xmlns:a16="http://schemas.microsoft.com/office/drawing/2014/main" id="{52597F8D-17EF-F96B-7176-F6E9A7370030}"/>
              </a:ext>
            </a:extLst>
          </p:cNvPr>
          <p:cNvSpPr txBox="1"/>
          <p:nvPr/>
        </p:nvSpPr>
        <p:spPr>
          <a:xfrm>
            <a:off x="1673542" y="5502860"/>
            <a:ext cx="8844915" cy="646331"/>
          </a:xfrm>
          <a:prstGeom prst="rect">
            <a:avLst/>
          </a:prstGeom>
          <a:noFill/>
        </p:spPr>
        <p:txBody>
          <a:bodyPr wrap="square" lIns="91440" tIns="45720" rIns="91440" bIns="45720" anchor="t">
            <a:spAutoFit/>
          </a:bodyPr>
          <a:lstStyle/>
          <a:p>
            <a:pPr algn="ctr"/>
            <a:r>
              <a:rPr lang="en-US" b="1"/>
              <a:t>For more information on upcoming events check the PANYNJ website: </a:t>
            </a:r>
            <a:r>
              <a:rPr lang="en-US" b="1">
                <a:solidFill>
                  <a:srgbClr val="0071CE"/>
                </a:solidFill>
              </a:rPr>
              <a:t>https://www.anewjfk.com/community-events-public-calendar/</a:t>
            </a:r>
          </a:p>
        </p:txBody>
      </p:sp>
      <p:pic>
        <p:nvPicPr>
          <p:cNvPr id="26" name="Picture 25">
            <a:extLst>
              <a:ext uri="{FF2B5EF4-FFF2-40B4-BE49-F238E27FC236}">
                <a16:creationId xmlns:a16="http://schemas.microsoft.com/office/drawing/2014/main" id="{3BE0F35E-11AA-86C2-9485-3CD02A37595A}"/>
              </a:ext>
            </a:extLst>
          </p:cNvPr>
          <p:cNvPicPr>
            <a:picLocks noChangeAspect="1"/>
          </p:cNvPicPr>
          <p:nvPr/>
        </p:nvPicPr>
        <p:blipFill>
          <a:blip r:embed="rId4"/>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341882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25BAE-D96A-0218-B612-B7746B5C334B}"/>
              </a:ext>
            </a:extLst>
          </p:cNvPr>
          <p:cNvSpPr>
            <a:spLocks noGrp="1"/>
          </p:cNvSpPr>
          <p:nvPr>
            <p:ph type="body" sz="quarter" idx="10"/>
          </p:nvPr>
        </p:nvSpPr>
        <p:spPr>
          <a:xfrm>
            <a:off x="-401782" y="3028390"/>
            <a:ext cx="12191999" cy="801220"/>
          </a:xfrm>
        </p:spPr>
        <p:txBody>
          <a:bodyPr/>
          <a:lstStyle/>
          <a:p>
            <a:pPr marL="685800">
              <a:lnSpc>
                <a:spcPct val="100000"/>
              </a:lnSpc>
              <a:spcAft>
                <a:spcPts val="1200"/>
              </a:spcAft>
            </a:pPr>
            <a:r>
              <a:rPr lang="en-US" sz="2400">
                <a:latin typeface="Segoe UI"/>
                <a:ea typeface="Calibri"/>
                <a:cs typeface="Calibri"/>
              </a:rPr>
              <a:t>JMP Commitment to the T6 Local Business Marketplace</a:t>
            </a:r>
          </a:p>
        </p:txBody>
      </p:sp>
      <p:pic>
        <p:nvPicPr>
          <p:cNvPr id="3" name="Picture 2">
            <a:extLst>
              <a:ext uri="{FF2B5EF4-FFF2-40B4-BE49-F238E27FC236}">
                <a16:creationId xmlns:a16="http://schemas.microsoft.com/office/drawing/2014/main" id="{365E5FEB-3F26-3CBE-A40F-194900A76D30}"/>
              </a:ext>
            </a:extLst>
          </p:cNvPr>
          <p:cNvPicPr>
            <a:picLocks noChangeAspect="1"/>
          </p:cNvPicPr>
          <p:nvPr/>
        </p:nvPicPr>
        <p:blipFill>
          <a:blip r:embed="rId3"/>
          <a:stretch>
            <a:fillRect/>
          </a:stretch>
        </p:blipFill>
        <p:spPr>
          <a:xfrm>
            <a:off x="9710057" y="6300570"/>
            <a:ext cx="2300990" cy="323843"/>
          </a:xfrm>
          <a:prstGeom prst="rect">
            <a:avLst/>
          </a:prstGeom>
        </p:spPr>
      </p:pic>
    </p:spTree>
    <p:extLst>
      <p:ext uri="{BB962C8B-B14F-4D97-AF65-F5344CB8AC3E}">
        <p14:creationId xmlns:p14="http://schemas.microsoft.com/office/powerpoint/2010/main" val="2030935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5A49E-66EC-630B-56E4-0D538324CD5E}"/>
              </a:ext>
            </a:extLst>
          </p:cNvPr>
          <p:cNvSpPr>
            <a:spLocks noGrp="1"/>
          </p:cNvSpPr>
          <p:nvPr>
            <p:ph type="title"/>
          </p:nvPr>
        </p:nvSpPr>
        <p:spPr>
          <a:xfrm>
            <a:off x="263893" y="465924"/>
            <a:ext cx="10515600" cy="862915"/>
          </a:xfrm>
        </p:spPr>
        <p:txBody>
          <a:bodyPr>
            <a:normAutofit fontScale="90000"/>
          </a:bodyPr>
          <a:lstStyle/>
          <a:p>
            <a:r>
              <a:rPr kumimoji="0" lang="en-US" sz="3200" b="1" i="0" u="none" strike="noStrike" kern="1200" cap="none" spc="0" normalizeH="0" baseline="0" noProof="0">
                <a:ln>
                  <a:noFill/>
                </a:ln>
                <a:solidFill>
                  <a:srgbClr val="0070C0"/>
                </a:solidFill>
                <a:effectLst/>
                <a:uLnTx/>
                <a:uFillTx/>
                <a:latin typeface="Segoe UI"/>
                <a:ea typeface="Calibri"/>
                <a:cs typeface="Calibri"/>
              </a:rPr>
              <a:t>T6 </a:t>
            </a:r>
            <a:r>
              <a:rPr lang="en-US" sz="3200">
                <a:solidFill>
                  <a:srgbClr val="0070C0"/>
                </a:solidFill>
                <a:latin typeface="Segoe UI"/>
                <a:ea typeface="Calibri"/>
                <a:cs typeface="Calibri"/>
              </a:rPr>
              <a:t>Local Business</a:t>
            </a:r>
            <a:r>
              <a:rPr kumimoji="0" lang="en-US" sz="3200" b="1" i="0" u="none" strike="noStrike" kern="1200" cap="none" spc="0" normalizeH="0" baseline="0" noProof="0">
                <a:ln>
                  <a:noFill/>
                </a:ln>
                <a:solidFill>
                  <a:srgbClr val="0070C0"/>
                </a:solidFill>
                <a:effectLst/>
                <a:uLnTx/>
                <a:uFillTx/>
                <a:latin typeface="Segoe UI"/>
                <a:ea typeface="Calibri"/>
                <a:cs typeface="Calibri"/>
              </a:rPr>
              <a:t> Marketplace: Design &amp; Construction</a:t>
            </a:r>
            <a:endParaRPr lang="en-US">
              <a:ea typeface="Calibri"/>
              <a:cs typeface="Calibri"/>
            </a:endParaRPr>
          </a:p>
        </p:txBody>
      </p:sp>
      <p:sp>
        <p:nvSpPr>
          <p:cNvPr id="10" name="TextBox 9">
            <a:extLst>
              <a:ext uri="{FF2B5EF4-FFF2-40B4-BE49-F238E27FC236}">
                <a16:creationId xmlns:a16="http://schemas.microsoft.com/office/drawing/2014/main" id="{80363470-89AE-0560-CE88-9719927D5096}"/>
              </a:ext>
            </a:extLst>
          </p:cNvPr>
          <p:cNvSpPr txBox="1"/>
          <p:nvPr/>
        </p:nvSpPr>
        <p:spPr>
          <a:xfrm>
            <a:off x="7339883" y="1802563"/>
            <a:ext cx="4691204" cy="523220"/>
          </a:xfrm>
          <a:prstGeom prst="rect">
            <a:avLst/>
          </a:prstGeom>
          <a:noFill/>
        </p:spPr>
        <p:txBody>
          <a:bodyPr wrap="square" rtlCol="0">
            <a:spAutoFit/>
          </a:bodyPr>
          <a:lstStyle/>
          <a:p>
            <a:r>
              <a:rPr lang="en-US" sz="2800" b="1">
                <a:solidFill>
                  <a:srgbClr val="002060"/>
                </a:solidFill>
                <a:latin typeface="Segoe UI" panose="020B0502040204020203" pitchFamily="34" charset="0"/>
                <a:ea typeface="Open Sans" panose="020B0606030504020204" pitchFamily="34" charset="0"/>
                <a:cs typeface="Segoe UI" panose="020B0502040204020203" pitchFamily="34" charset="0"/>
              </a:rPr>
              <a:t>Kiosks (2) </a:t>
            </a:r>
            <a:endParaRPr lang="en-US" sz="1600" b="1">
              <a:solidFill>
                <a:srgbClr val="002060"/>
              </a:solidFill>
              <a:latin typeface="Segoe UI" panose="020B0502040204020203" pitchFamily="34" charset="0"/>
              <a:ea typeface="Open Sans" panose="020B0606030504020204" pitchFamily="34" charset="0"/>
              <a:cs typeface="Segoe UI" panose="020B0502040204020203" pitchFamily="34" charset="0"/>
            </a:endParaRPr>
          </a:p>
        </p:txBody>
      </p:sp>
      <p:sp>
        <p:nvSpPr>
          <p:cNvPr id="12" name="Content Placeholder 2">
            <a:extLst>
              <a:ext uri="{FF2B5EF4-FFF2-40B4-BE49-F238E27FC236}">
                <a16:creationId xmlns:a16="http://schemas.microsoft.com/office/drawing/2014/main" id="{A0C122B9-6551-4930-C6A7-A8EC6DA5737B}"/>
              </a:ext>
            </a:extLst>
          </p:cNvPr>
          <p:cNvSpPr txBox="1">
            <a:spLocks/>
          </p:cNvSpPr>
          <p:nvPr/>
        </p:nvSpPr>
        <p:spPr>
          <a:xfrm>
            <a:off x="7339883" y="2311265"/>
            <a:ext cx="4588224" cy="23837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50000"/>
                  </a:schemeClr>
                </a:solidFill>
                <a:latin typeface="+mn-lt"/>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Char char="ü"/>
            </a:pPr>
            <a:r>
              <a:rPr lang="en-US" sz="2400">
                <a:solidFill>
                  <a:schemeClr val="tx1"/>
                </a:solidFill>
              </a:rPr>
              <a:t>Elements provided: Turnkey Mobile Retail Unit, Power</a:t>
            </a:r>
          </a:p>
          <a:p>
            <a:pPr>
              <a:lnSpc>
                <a:spcPct val="100000"/>
              </a:lnSpc>
              <a:spcBef>
                <a:spcPts val="0"/>
              </a:spcBef>
              <a:spcAft>
                <a:spcPts val="600"/>
              </a:spcAft>
              <a:buFont typeface="Wingdings" panose="05000000000000000000" pitchFamily="2" charset="2"/>
              <a:buChar char="ü"/>
            </a:pPr>
            <a:r>
              <a:rPr lang="en-US" sz="2400">
                <a:solidFill>
                  <a:schemeClr val="tx1"/>
                </a:solidFill>
              </a:rPr>
              <a:t>Elements NOT provided: </a:t>
            </a:r>
            <a:r>
              <a:rPr lang="en-US" sz="2400">
                <a:solidFill>
                  <a:schemeClr val="tx1"/>
                </a:solidFill>
                <a:ea typeface="Calibri"/>
                <a:cs typeface="Calibri"/>
              </a:rPr>
              <a:t>Signage </a:t>
            </a:r>
            <a:r>
              <a:rPr lang="en-US" sz="2400" err="1">
                <a:solidFill>
                  <a:schemeClr val="tx1"/>
                </a:solidFill>
                <a:ea typeface="Calibri"/>
                <a:cs typeface="Calibri"/>
              </a:rPr>
              <a:t>printing</a:t>
            </a:r>
            <a:r>
              <a:rPr lang="en-US" sz="2400">
                <a:solidFill>
                  <a:schemeClr val="tx1"/>
                </a:solidFill>
                <a:ea typeface="Calibri"/>
                <a:cs typeface="Calibri"/>
              </a:rPr>
              <a:t>, Wi-Fi, POS/inventory management</a:t>
            </a:r>
          </a:p>
          <a:p>
            <a:pPr marL="0" indent="0">
              <a:lnSpc>
                <a:spcPct val="100000"/>
              </a:lnSpc>
              <a:spcBef>
                <a:spcPts val="0"/>
              </a:spcBef>
              <a:spcAft>
                <a:spcPts val="600"/>
              </a:spcAft>
              <a:buNone/>
            </a:pPr>
            <a:endParaRPr lang="en-US" sz="2400">
              <a:solidFill>
                <a:schemeClr val="tx1"/>
              </a:solidFill>
              <a:highlight>
                <a:srgbClr val="FFFF00"/>
              </a:highlight>
            </a:endParaRPr>
          </a:p>
          <a:p>
            <a:pPr>
              <a:lnSpc>
                <a:spcPct val="100000"/>
              </a:lnSpc>
              <a:spcBef>
                <a:spcPts val="0"/>
              </a:spcBef>
              <a:spcAft>
                <a:spcPts val="600"/>
              </a:spcAft>
            </a:pPr>
            <a:endParaRPr lang="en-US">
              <a:solidFill>
                <a:srgbClr val="002060"/>
              </a:solidFill>
              <a:highlight>
                <a:srgbClr val="FFFF00"/>
              </a:highlight>
            </a:endParaRPr>
          </a:p>
          <a:p>
            <a:pPr>
              <a:lnSpc>
                <a:spcPct val="100000"/>
              </a:lnSpc>
              <a:spcBef>
                <a:spcPts val="600"/>
              </a:spcBef>
              <a:spcAft>
                <a:spcPts val="600"/>
              </a:spcAft>
            </a:pPr>
            <a:endParaRPr lang="en-US">
              <a:solidFill>
                <a:srgbClr val="002060"/>
              </a:solidFill>
              <a:highlight>
                <a:srgbClr val="FFFF00"/>
              </a:highlight>
            </a:endParaRPr>
          </a:p>
          <a:p>
            <a:pPr>
              <a:lnSpc>
                <a:spcPct val="100000"/>
              </a:lnSpc>
              <a:spcBef>
                <a:spcPts val="600"/>
              </a:spcBef>
              <a:spcAft>
                <a:spcPts val="600"/>
              </a:spcAft>
            </a:pPr>
            <a:endParaRPr lang="en-US" sz="1600">
              <a:solidFill>
                <a:srgbClr val="002060"/>
              </a:solidFill>
              <a:highlight>
                <a:srgbClr val="FFFF00"/>
              </a:highlight>
            </a:endParaRPr>
          </a:p>
        </p:txBody>
      </p:sp>
      <p:grpSp>
        <p:nvGrpSpPr>
          <p:cNvPr id="21" name="Group 20">
            <a:extLst>
              <a:ext uri="{FF2B5EF4-FFF2-40B4-BE49-F238E27FC236}">
                <a16:creationId xmlns:a16="http://schemas.microsoft.com/office/drawing/2014/main" id="{19A53E4F-E457-ED7C-10A5-322B20FA6350}"/>
              </a:ext>
            </a:extLst>
          </p:cNvPr>
          <p:cNvGrpSpPr/>
          <p:nvPr/>
        </p:nvGrpSpPr>
        <p:grpSpPr>
          <a:xfrm>
            <a:off x="263893" y="1718029"/>
            <a:ext cx="7004455" cy="4268008"/>
            <a:chOff x="339621" y="1881659"/>
            <a:chExt cx="7004455" cy="4268008"/>
          </a:xfrm>
        </p:grpSpPr>
        <p:sp>
          <p:nvSpPr>
            <p:cNvPr id="7" name="Oval 6">
              <a:extLst>
                <a:ext uri="{FF2B5EF4-FFF2-40B4-BE49-F238E27FC236}">
                  <a16:creationId xmlns:a16="http://schemas.microsoft.com/office/drawing/2014/main" id="{DFB81A54-3D21-F8A4-1AC3-D2A105C25330}"/>
                </a:ext>
              </a:extLst>
            </p:cNvPr>
            <p:cNvSpPr/>
            <p:nvPr/>
          </p:nvSpPr>
          <p:spPr>
            <a:xfrm>
              <a:off x="339621" y="1881659"/>
              <a:ext cx="731520" cy="73152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0B9E4AC-D15E-2C23-4FF6-88294C381A6F}"/>
                </a:ext>
              </a:extLst>
            </p:cNvPr>
            <p:cNvSpPr/>
            <p:nvPr/>
          </p:nvSpPr>
          <p:spPr>
            <a:xfrm>
              <a:off x="6612556" y="1881659"/>
              <a:ext cx="731520" cy="73152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A7408D9-B675-1497-304E-249F93352317}"/>
                </a:ext>
              </a:extLst>
            </p:cNvPr>
            <p:cNvSpPr txBox="1"/>
            <p:nvPr/>
          </p:nvSpPr>
          <p:spPr>
            <a:xfrm>
              <a:off x="1206199" y="1942036"/>
              <a:ext cx="4691204" cy="523220"/>
            </a:xfrm>
            <a:prstGeom prst="rect">
              <a:avLst/>
            </a:prstGeom>
            <a:noFill/>
          </p:spPr>
          <p:txBody>
            <a:bodyPr wrap="square" rtlCol="0">
              <a:spAutoFit/>
            </a:bodyPr>
            <a:lstStyle/>
            <a:p>
              <a:r>
                <a:rPr lang="en-US" sz="2800" b="1">
                  <a:solidFill>
                    <a:srgbClr val="002060"/>
                  </a:solidFill>
                  <a:latin typeface="Segoe UI" panose="020B0502040204020203" pitchFamily="34" charset="0"/>
                  <a:ea typeface="Open Sans" panose="020B0606030504020204" pitchFamily="34" charset="0"/>
                  <a:cs typeface="Segoe UI" panose="020B0502040204020203" pitchFamily="34" charset="0"/>
                </a:rPr>
                <a:t>Inline Units (3)</a:t>
              </a:r>
            </a:p>
          </p:txBody>
        </p:sp>
        <p:sp>
          <p:nvSpPr>
            <p:cNvPr id="11" name="Content Placeholder 2">
              <a:extLst>
                <a:ext uri="{FF2B5EF4-FFF2-40B4-BE49-F238E27FC236}">
                  <a16:creationId xmlns:a16="http://schemas.microsoft.com/office/drawing/2014/main" id="{0952F3D8-EA1D-60F5-950C-95BDF2594A54}"/>
                </a:ext>
              </a:extLst>
            </p:cNvPr>
            <p:cNvSpPr txBox="1">
              <a:spLocks/>
            </p:cNvSpPr>
            <p:nvPr/>
          </p:nvSpPr>
          <p:spPr>
            <a:xfrm>
              <a:off x="1132018" y="2471627"/>
              <a:ext cx="5044559" cy="36780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50000"/>
                    </a:schemeClr>
                  </a:solidFill>
                  <a:latin typeface="+mn-lt"/>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Char char="ü"/>
              </a:pPr>
              <a:r>
                <a:rPr lang="en-US" sz="2400">
                  <a:solidFill>
                    <a:schemeClr val="tx1"/>
                  </a:solidFill>
                  <a:ea typeface="Calibri"/>
                  <a:cs typeface="Calibri"/>
                </a:rPr>
                <a:t>Elements provided: Turn-key unit, water/power</a:t>
              </a:r>
            </a:p>
            <a:p>
              <a:pPr>
                <a:lnSpc>
                  <a:spcPct val="100000"/>
                </a:lnSpc>
                <a:spcBef>
                  <a:spcPts val="0"/>
                </a:spcBef>
                <a:spcAft>
                  <a:spcPts val="600"/>
                </a:spcAft>
                <a:buFont typeface="Wingdings" panose="05000000000000000000" pitchFamily="2" charset="2"/>
                <a:buChar char="ü"/>
              </a:pPr>
              <a:r>
                <a:rPr lang="en-US" sz="2400">
                  <a:solidFill>
                    <a:schemeClr val="tx1"/>
                  </a:solidFill>
                  <a:ea typeface="Calibri"/>
                  <a:cs typeface="Calibri"/>
                </a:rPr>
                <a:t>Elements NOT provided: Signage printing, Wi-Fi, POS/inventory management</a:t>
              </a:r>
            </a:p>
            <a:p>
              <a:pPr>
                <a:lnSpc>
                  <a:spcPct val="100000"/>
                </a:lnSpc>
                <a:spcBef>
                  <a:spcPts val="0"/>
                </a:spcBef>
                <a:spcAft>
                  <a:spcPts val="600"/>
                </a:spcAft>
                <a:buFont typeface="Wingdings" panose="05000000000000000000" pitchFamily="2" charset="2"/>
                <a:buChar char="ü"/>
              </a:pPr>
              <a:endParaRPr lang="en-US" sz="2400">
                <a:solidFill>
                  <a:schemeClr val="tx1"/>
                </a:solidFill>
                <a:ea typeface="Calibri"/>
                <a:cs typeface="Calibri"/>
              </a:endParaRPr>
            </a:p>
            <a:p>
              <a:pPr marL="0" indent="0">
                <a:lnSpc>
                  <a:spcPct val="100000"/>
                </a:lnSpc>
                <a:spcBef>
                  <a:spcPts val="600"/>
                </a:spcBef>
                <a:spcAft>
                  <a:spcPts val="600"/>
                </a:spcAft>
                <a:buNone/>
              </a:pPr>
              <a:endParaRPr lang="en-US">
                <a:solidFill>
                  <a:srgbClr val="002060"/>
                </a:solidFill>
              </a:endParaRPr>
            </a:p>
          </p:txBody>
        </p:sp>
        <p:sp>
          <p:nvSpPr>
            <p:cNvPr id="17" name="Graphic 13" descr="Store with solid fill">
              <a:extLst>
                <a:ext uri="{FF2B5EF4-FFF2-40B4-BE49-F238E27FC236}">
                  <a16:creationId xmlns:a16="http://schemas.microsoft.com/office/drawing/2014/main" id="{C1F75190-378E-5CE4-725E-848748853A75}"/>
                </a:ext>
              </a:extLst>
            </p:cNvPr>
            <p:cNvSpPr/>
            <p:nvPr/>
          </p:nvSpPr>
          <p:spPr>
            <a:xfrm>
              <a:off x="476353" y="2023619"/>
              <a:ext cx="458055" cy="432607"/>
            </a:xfrm>
            <a:custGeom>
              <a:avLst/>
              <a:gdLst>
                <a:gd name="connsiteX0" fmla="*/ 407160 w 458055"/>
                <a:gd name="connsiteY0" fmla="*/ 190856 h 432607"/>
                <a:gd name="connsiteX1" fmla="*/ 381713 w 458055"/>
                <a:gd name="connsiteY1" fmla="*/ 216304 h 432607"/>
                <a:gd name="connsiteX2" fmla="*/ 356265 w 458055"/>
                <a:gd name="connsiteY2" fmla="*/ 190856 h 432607"/>
                <a:gd name="connsiteX3" fmla="*/ 356265 w 458055"/>
                <a:gd name="connsiteY3" fmla="*/ 165409 h 432607"/>
                <a:gd name="connsiteX4" fmla="*/ 343541 w 458055"/>
                <a:gd name="connsiteY4" fmla="*/ 38171 h 432607"/>
                <a:gd name="connsiteX5" fmla="*/ 394436 w 458055"/>
                <a:gd name="connsiteY5" fmla="*/ 38171 h 432607"/>
                <a:gd name="connsiteX6" fmla="*/ 407160 w 458055"/>
                <a:gd name="connsiteY6" fmla="*/ 165409 h 432607"/>
                <a:gd name="connsiteX7" fmla="*/ 407160 w 458055"/>
                <a:gd name="connsiteY7" fmla="*/ 190856 h 432607"/>
                <a:gd name="connsiteX8" fmla="*/ 305370 w 458055"/>
                <a:gd name="connsiteY8" fmla="*/ 190856 h 432607"/>
                <a:gd name="connsiteX9" fmla="*/ 279923 w 458055"/>
                <a:gd name="connsiteY9" fmla="*/ 216304 h 432607"/>
                <a:gd name="connsiteX10" fmla="*/ 254475 w 458055"/>
                <a:gd name="connsiteY10" fmla="*/ 190856 h 432607"/>
                <a:gd name="connsiteX11" fmla="*/ 254475 w 458055"/>
                <a:gd name="connsiteY11" fmla="*/ 165409 h 432607"/>
                <a:gd name="connsiteX12" fmla="*/ 248113 w 458055"/>
                <a:gd name="connsiteY12" fmla="*/ 38171 h 432607"/>
                <a:gd name="connsiteX13" fmla="*/ 299008 w 458055"/>
                <a:gd name="connsiteY13" fmla="*/ 38171 h 432607"/>
                <a:gd name="connsiteX14" fmla="*/ 305370 w 458055"/>
                <a:gd name="connsiteY14" fmla="*/ 165409 h 432607"/>
                <a:gd name="connsiteX15" fmla="*/ 305370 w 458055"/>
                <a:gd name="connsiteY15" fmla="*/ 190856 h 432607"/>
                <a:gd name="connsiteX16" fmla="*/ 203580 w 458055"/>
                <a:gd name="connsiteY16" fmla="*/ 165409 h 432607"/>
                <a:gd name="connsiteX17" fmla="*/ 203580 w 458055"/>
                <a:gd name="connsiteY17" fmla="*/ 190856 h 432607"/>
                <a:gd name="connsiteX18" fmla="*/ 178133 w 458055"/>
                <a:gd name="connsiteY18" fmla="*/ 216304 h 432607"/>
                <a:gd name="connsiteX19" fmla="*/ 152685 w 458055"/>
                <a:gd name="connsiteY19" fmla="*/ 190856 h 432607"/>
                <a:gd name="connsiteX20" fmla="*/ 152685 w 458055"/>
                <a:gd name="connsiteY20" fmla="*/ 165409 h 432607"/>
                <a:gd name="connsiteX21" fmla="*/ 159047 w 458055"/>
                <a:gd name="connsiteY21" fmla="*/ 38171 h 432607"/>
                <a:gd name="connsiteX22" fmla="*/ 209942 w 458055"/>
                <a:gd name="connsiteY22" fmla="*/ 38171 h 432607"/>
                <a:gd name="connsiteX23" fmla="*/ 203580 w 458055"/>
                <a:gd name="connsiteY23" fmla="*/ 165409 h 432607"/>
                <a:gd name="connsiteX24" fmla="*/ 178133 w 458055"/>
                <a:gd name="connsiteY24" fmla="*/ 368989 h 432607"/>
                <a:gd name="connsiteX25" fmla="*/ 76343 w 458055"/>
                <a:gd name="connsiteY25" fmla="*/ 368989 h 432607"/>
                <a:gd name="connsiteX26" fmla="*/ 76343 w 458055"/>
                <a:gd name="connsiteY26" fmla="*/ 267199 h 432607"/>
                <a:gd name="connsiteX27" fmla="*/ 178133 w 458055"/>
                <a:gd name="connsiteY27" fmla="*/ 267199 h 432607"/>
                <a:gd name="connsiteX28" fmla="*/ 178133 w 458055"/>
                <a:gd name="connsiteY28" fmla="*/ 368989 h 432607"/>
                <a:gd name="connsiteX29" fmla="*/ 50895 w 458055"/>
                <a:gd name="connsiteY29" fmla="*/ 190856 h 432607"/>
                <a:gd name="connsiteX30" fmla="*/ 50895 w 458055"/>
                <a:gd name="connsiteY30" fmla="*/ 165409 h 432607"/>
                <a:gd name="connsiteX31" fmla="*/ 63619 w 458055"/>
                <a:gd name="connsiteY31" fmla="*/ 38171 h 432607"/>
                <a:gd name="connsiteX32" fmla="*/ 114514 w 458055"/>
                <a:gd name="connsiteY32" fmla="*/ 38171 h 432607"/>
                <a:gd name="connsiteX33" fmla="*/ 101790 w 458055"/>
                <a:gd name="connsiteY33" fmla="*/ 165409 h 432607"/>
                <a:gd name="connsiteX34" fmla="*/ 101790 w 458055"/>
                <a:gd name="connsiteY34" fmla="*/ 190856 h 432607"/>
                <a:gd name="connsiteX35" fmla="*/ 76343 w 458055"/>
                <a:gd name="connsiteY35" fmla="*/ 216304 h 432607"/>
                <a:gd name="connsiteX36" fmla="*/ 50895 w 458055"/>
                <a:gd name="connsiteY36" fmla="*/ 190856 h 432607"/>
                <a:gd name="connsiteX37" fmla="*/ 432608 w 458055"/>
                <a:gd name="connsiteY37" fmla="*/ 0 h 432607"/>
                <a:gd name="connsiteX38" fmla="*/ 25448 w 458055"/>
                <a:gd name="connsiteY38" fmla="*/ 0 h 432607"/>
                <a:gd name="connsiteX39" fmla="*/ 0 w 458055"/>
                <a:gd name="connsiteY39" fmla="*/ 165409 h 432607"/>
                <a:gd name="connsiteX40" fmla="*/ 0 w 458055"/>
                <a:gd name="connsiteY40" fmla="*/ 190856 h 432607"/>
                <a:gd name="connsiteX41" fmla="*/ 25448 w 458055"/>
                <a:gd name="connsiteY41" fmla="*/ 216304 h 432607"/>
                <a:gd name="connsiteX42" fmla="*/ 25448 w 458055"/>
                <a:gd name="connsiteY42" fmla="*/ 432608 h 432607"/>
                <a:gd name="connsiteX43" fmla="*/ 241751 w 458055"/>
                <a:gd name="connsiteY43" fmla="*/ 432608 h 432607"/>
                <a:gd name="connsiteX44" fmla="*/ 241751 w 458055"/>
                <a:gd name="connsiteY44" fmla="*/ 267199 h 432607"/>
                <a:gd name="connsiteX45" fmla="*/ 381713 w 458055"/>
                <a:gd name="connsiteY45" fmla="*/ 267199 h 432607"/>
                <a:gd name="connsiteX46" fmla="*/ 381713 w 458055"/>
                <a:gd name="connsiteY46" fmla="*/ 432608 h 432607"/>
                <a:gd name="connsiteX47" fmla="*/ 432608 w 458055"/>
                <a:gd name="connsiteY47" fmla="*/ 432608 h 432607"/>
                <a:gd name="connsiteX48" fmla="*/ 432608 w 458055"/>
                <a:gd name="connsiteY48" fmla="*/ 216304 h 432607"/>
                <a:gd name="connsiteX49" fmla="*/ 458055 w 458055"/>
                <a:gd name="connsiteY49" fmla="*/ 190856 h 432607"/>
                <a:gd name="connsiteX50" fmla="*/ 458055 w 458055"/>
                <a:gd name="connsiteY50" fmla="*/ 165409 h 432607"/>
                <a:gd name="connsiteX51" fmla="*/ 432608 w 458055"/>
                <a:gd name="connsiteY51" fmla="*/ 0 h 43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8055" h="432607">
                  <a:moveTo>
                    <a:pt x="407160" y="190856"/>
                  </a:moveTo>
                  <a:cubicBezTo>
                    <a:pt x="407160" y="204852"/>
                    <a:pt x="395709" y="216304"/>
                    <a:pt x="381713" y="216304"/>
                  </a:cubicBezTo>
                  <a:cubicBezTo>
                    <a:pt x="367716" y="216304"/>
                    <a:pt x="356265" y="204852"/>
                    <a:pt x="356265" y="190856"/>
                  </a:cubicBezTo>
                  <a:lnTo>
                    <a:pt x="356265" y="165409"/>
                  </a:lnTo>
                  <a:lnTo>
                    <a:pt x="343541" y="38171"/>
                  </a:lnTo>
                  <a:lnTo>
                    <a:pt x="394436" y="38171"/>
                  </a:lnTo>
                  <a:lnTo>
                    <a:pt x="407160" y="165409"/>
                  </a:lnTo>
                  <a:lnTo>
                    <a:pt x="407160" y="190856"/>
                  </a:lnTo>
                  <a:close/>
                  <a:moveTo>
                    <a:pt x="305370" y="190856"/>
                  </a:moveTo>
                  <a:cubicBezTo>
                    <a:pt x="305370" y="204852"/>
                    <a:pt x="293919" y="216304"/>
                    <a:pt x="279923" y="216304"/>
                  </a:cubicBezTo>
                  <a:cubicBezTo>
                    <a:pt x="265926" y="216304"/>
                    <a:pt x="254475" y="204852"/>
                    <a:pt x="254475" y="190856"/>
                  </a:cubicBezTo>
                  <a:lnTo>
                    <a:pt x="254475" y="165409"/>
                  </a:lnTo>
                  <a:lnTo>
                    <a:pt x="248113" y="38171"/>
                  </a:lnTo>
                  <a:lnTo>
                    <a:pt x="299008" y="38171"/>
                  </a:lnTo>
                  <a:lnTo>
                    <a:pt x="305370" y="165409"/>
                  </a:lnTo>
                  <a:lnTo>
                    <a:pt x="305370" y="190856"/>
                  </a:lnTo>
                  <a:close/>
                  <a:moveTo>
                    <a:pt x="203580" y="165409"/>
                  </a:moveTo>
                  <a:lnTo>
                    <a:pt x="203580" y="190856"/>
                  </a:lnTo>
                  <a:cubicBezTo>
                    <a:pt x="203580" y="204852"/>
                    <a:pt x="192129" y="216304"/>
                    <a:pt x="178133" y="216304"/>
                  </a:cubicBezTo>
                  <a:cubicBezTo>
                    <a:pt x="164136" y="216304"/>
                    <a:pt x="152685" y="204852"/>
                    <a:pt x="152685" y="190856"/>
                  </a:cubicBezTo>
                  <a:lnTo>
                    <a:pt x="152685" y="165409"/>
                  </a:lnTo>
                  <a:lnTo>
                    <a:pt x="159047" y="38171"/>
                  </a:lnTo>
                  <a:lnTo>
                    <a:pt x="209942" y="38171"/>
                  </a:lnTo>
                  <a:lnTo>
                    <a:pt x="203580" y="165409"/>
                  </a:lnTo>
                  <a:close/>
                  <a:moveTo>
                    <a:pt x="178133" y="368989"/>
                  </a:moveTo>
                  <a:lnTo>
                    <a:pt x="76343" y="368989"/>
                  </a:lnTo>
                  <a:lnTo>
                    <a:pt x="76343" y="267199"/>
                  </a:lnTo>
                  <a:lnTo>
                    <a:pt x="178133" y="267199"/>
                  </a:lnTo>
                  <a:lnTo>
                    <a:pt x="178133" y="368989"/>
                  </a:lnTo>
                  <a:close/>
                  <a:moveTo>
                    <a:pt x="50895" y="190856"/>
                  </a:moveTo>
                  <a:lnTo>
                    <a:pt x="50895" y="165409"/>
                  </a:lnTo>
                  <a:lnTo>
                    <a:pt x="63619" y="38171"/>
                  </a:lnTo>
                  <a:lnTo>
                    <a:pt x="114514" y="38171"/>
                  </a:lnTo>
                  <a:lnTo>
                    <a:pt x="101790" y="165409"/>
                  </a:lnTo>
                  <a:lnTo>
                    <a:pt x="101790" y="190856"/>
                  </a:lnTo>
                  <a:cubicBezTo>
                    <a:pt x="101790" y="204852"/>
                    <a:pt x="90339" y="216304"/>
                    <a:pt x="76343" y="216304"/>
                  </a:cubicBezTo>
                  <a:cubicBezTo>
                    <a:pt x="62346" y="216304"/>
                    <a:pt x="50895" y="204852"/>
                    <a:pt x="50895" y="190856"/>
                  </a:cubicBezTo>
                  <a:close/>
                  <a:moveTo>
                    <a:pt x="432608" y="0"/>
                  </a:moveTo>
                  <a:lnTo>
                    <a:pt x="25448" y="0"/>
                  </a:lnTo>
                  <a:lnTo>
                    <a:pt x="0" y="165409"/>
                  </a:lnTo>
                  <a:lnTo>
                    <a:pt x="0" y="190856"/>
                  </a:lnTo>
                  <a:cubicBezTo>
                    <a:pt x="0" y="204852"/>
                    <a:pt x="11451" y="216304"/>
                    <a:pt x="25448" y="216304"/>
                  </a:cubicBezTo>
                  <a:lnTo>
                    <a:pt x="25448" y="432608"/>
                  </a:lnTo>
                  <a:lnTo>
                    <a:pt x="241751" y="432608"/>
                  </a:lnTo>
                  <a:lnTo>
                    <a:pt x="241751" y="267199"/>
                  </a:lnTo>
                  <a:lnTo>
                    <a:pt x="381713" y="267199"/>
                  </a:lnTo>
                  <a:lnTo>
                    <a:pt x="381713" y="432608"/>
                  </a:lnTo>
                  <a:lnTo>
                    <a:pt x="432608" y="432608"/>
                  </a:lnTo>
                  <a:lnTo>
                    <a:pt x="432608" y="216304"/>
                  </a:lnTo>
                  <a:cubicBezTo>
                    <a:pt x="446604" y="216304"/>
                    <a:pt x="458055" y="204852"/>
                    <a:pt x="458055" y="190856"/>
                  </a:cubicBezTo>
                  <a:lnTo>
                    <a:pt x="458055" y="165409"/>
                  </a:lnTo>
                  <a:lnTo>
                    <a:pt x="432608" y="0"/>
                  </a:lnTo>
                  <a:close/>
                </a:path>
              </a:pathLst>
            </a:custGeom>
            <a:solidFill>
              <a:schemeClr val="bg1"/>
            </a:solidFill>
            <a:ln w="6350" cap="flat">
              <a:noFill/>
              <a:prstDash val="solid"/>
              <a:miter/>
            </a:ln>
          </p:spPr>
          <p:txBody>
            <a:bodyPr rtlCol="0" anchor="ctr"/>
            <a:lstStyle/>
            <a:p>
              <a:endParaRPr lang="en-US"/>
            </a:p>
          </p:txBody>
        </p:sp>
        <p:sp>
          <p:nvSpPr>
            <p:cNvPr id="18" name="Graphic 15" descr="Shopping bag with solid fill">
              <a:extLst>
                <a:ext uri="{FF2B5EF4-FFF2-40B4-BE49-F238E27FC236}">
                  <a16:creationId xmlns:a16="http://schemas.microsoft.com/office/drawing/2014/main" id="{9D19F5CB-881C-C2E9-ADA5-9D8CC1F0B875}"/>
                </a:ext>
              </a:extLst>
            </p:cNvPr>
            <p:cNvSpPr/>
            <p:nvPr/>
          </p:nvSpPr>
          <p:spPr>
            <a:xfrm>
              <a:off x="6806756" y="1966193"/>
              <a:ext cx="344934" cy="474903"/>
            </a:xfrm>
            <a:custGeom>
              <a:avLst/>
              <a:gdLst>
                <a:gd name="connsiteX0" fmla="*/ 281726 w 344934"/>
                <a:gd name="connsiteY0" fmla="*/ 427414 h 474903"/>
                <a:gd name="connsiteX1" fmla="*/ 296297 w 344934"/>
                <a:gd name="connsiteY1" fmla="*/ 197517 h 474903"/>
                <a:gd name="connsiteX2" fmla="*/ 311407 w 344934"/>
                <a:gd name="connsiteY2" fmla="*/ 397732 h 474903"/>
                <a:gd name="connsiteX3" fmla="*/ 281726 w 344934"/>
                <a:gd name="connsiteY3" fmla="*/ 427414 h 474903"/>
                <a:gd name="connsiteX4" fmla="*/ 248267 w 344934"/>
                <a:gd name="connsiteY4" fmla="*/ 442524 h 474903"/>
                <a:gd name="connsiteX5" fmla="*/ 32401 w 344934"/>
                <a:gd name="connsiteY5" fmla="*/ 442524 h 474903"/>
                <a:gd name="connsiteX6" fmla="*/ 51289 w 344934"/>
                <a:gd name="connsiteY6" fmla="*/ 140313 h 474903"/>
                <a:gd name="connsiteX7" fmla="*/ 75035 w 344934"/>
                <a:gd name="connsiteY7" fmla="*/ 140313 h 474903"/>
                <a:gd name="connsiteX8" fmla="*/ 75035 w 344934"/>
                <a:gd name="connsiteY8" fmla="*/ 183486 h 474903"/>
                <a:gd name="connsiteX9" fmla="*/ 85828 w 344934"/>
                <a:gd name="connsiteY9" fmla="*/ 194279 h 474903"/>
                <a:gd name="connsiteX10" fmla="*/ 96621 w 344934"/>
                <a:gd name="connsiteY10" fmla="*/ 183486 h 474903"/>
                <a:gd name="connsiteX11" fmla="*/ 96621 w 344934"/>
                <a:gd name="connsiteY11" fmla="*/ 140313 h 474903"/>
                <a:gd name="connsiteX12" fmla="*/ 204554 w 344934"/>
                <a:gd name="connsiteY12" fmla="*/ 140313 h 474903"/>
                <a:gd name="connsiteX13" fmla="*/ 204554 w 344934"/>
                <a:gd name="connsiteY13" fmla="*/ 183486 h 474903"/>
                <a:gd name="connsiteX14" fmla="*/ 215347 w 344934"/>
                <a:gd name="connsiteY14" fmla="*/ 194279 h 474903"/>
                <a:gd name="connsiteX15" fmla="*/ 226140 w 344934"/>
                <a:gd name="connsiteY15" fmla="*/ 183486 h 474903"/>
                <a:gd name="connsiteX16" fmla="*/ 226140 w 344934"/>
                <a:gd name="connsiteY16" fmla="*/ 140313 h 474903"/>
                <a:gd name="connsiteX17" fmla="*/ 267155 w 344934"/>
                <a:gd name="connsiteY17" fmla="*/ 140313 h 474903"/>
                <a:gd name="connsiteX18" fmla="*/ 248267 w 344934"/>
                <a:gd name="connsiteY18" fmla="*/ 442524 h 474903"/>
                <a:gd name="connsiteX19" fmla="*/ 96621 w 344934"/>
                <a:gd name="connsiteY19" fmla="*/ 86346 h 474903"/>
                <a:gd name="connsiteX20" fmla="*/ 136017 w 344934"/>
                <a:gd name="connsiteY20" fmla="*/ 34538 h 474903"/>
                <a:gd name="connsiteX21" fmla="*/ 123604 w 344934"/>
                <a:gd name="connsiteY21" fmla="*/ 75553 h 474903"/>
                <a:gd name="connsiteX22" fmla="*/ 123604 w 344934"/>
                <a:gd name="connsiteY22" fmla="*/ 107933 h 474903"/>
                <a:gd name="connsiteX23" fmla="*/ 96621 w 344934"/>
                <a:gd name="connsiteY23" fmla="*/ 107933 h 474903"/>
                <a:gd name="connsiteX24" fmla="*/ 96621 w 344934"/>
                <a:gd name="connsiteY24" fmla="*/ 86346 h 474903"/>
                <a:gd name="connsiteX25" fmla="*/ 164619 w 344934"/>
                <a:gd name="connsiteY25" fmla="*/ 33999 h 474903"/>
                <a:gd name="connsiteX26" fmla="*/ 204554 w 344934"/>
                <a:gd name="connsiteY26" fmla="*/ 86346 h 474903"/>
                <a:gd name="connsiteX27" fmla="*/ 204554 w 344934"/>
                <a:gd name="connsiteY27" fmla="*/ 107933 h 474903"/>
                <a:gd name="connsiteX28" fmla="*/ 145191 w 344934"/>
                <a:gd name="connsiteY28" fmla="*/ 107933 h 474903"/>
                <a:gd name="connsiteX29" fmla="*/ 145191 w 344934"/>
                <a:gd name="connsiteY29" fmla="*/ 75553 h 474903"/>
                <a:gd name="connsiteX30" fmla="*/ 164619 w 344934"/>
                <a:gd name="connsiteY30" fmla="*/ 33999 h 474903"/>
                <a:gd name="connsiteX31" fmla="*/ 199157 w 344934"/>
                <a:gd name="connsiteY31" fmla="*/ 21587 h 474903"/>
                <a:gd name="connsiteX32" fmla="*/ 253124 w 344934"/>
                <a:gd name="connsiteY32" fmla="*/ 75553 h 474903"/>
                <a:gd name="connsiteX33" fmla="*/ 253124 w 344934"/>
                <a:gd name="connsiteY33" fmla="*/ 107933 h 474903"/>
                <a:gd name="connsiteX34" fmla="*/ 226140 w 344934"/>
                <a:gd name="connsiteY34" fmla="*/ 107933 h 474903"/>
                <a:gd name="connsiteX35" fmla="*/ 226140 w 344934"/>
                <a:gd name="connsiteY35" fmla="*/ 86346 h 474903"/>
                <a:gd name="connsiteX36" fmla="*/ 190523 w 344934"/>
                <a:gd name="connsiteY36" fmla="*/ 22126 h 474903"/>
                <a:gd name="connsiteX37" fmla="*/ 199157 w 344934"/>
                <a:gd name="connsiteY37" fmla="*/ 21587 h 474903"/>
                <a:gd name="connsiteX38" fmla="*/ 323280 w 344934"/>
                <a:gd name="connsiteY38" fmla="*/ 128440 h 474903"/>
                <a:gd name="connsiteX39" fmla="*/ 301693 w 344934"/>
                <a:gd name="connsiteY39" fmla="*/ 107933 h 474903"/>
                <a:gd name="connsiteX40" fmla="*/ 278488 w 344934"/>
                <a:gd name="connsiteY40" fmla="*/ 107933 h 474903"/>
                <a:gd name="connsiteX41" fmla="*/ 300074 w 344934"/>
                <a:gd name="connsiteY41" fmla="*/ 126281 h 474903"/>
                <a:gd name="connsiteX42" fmla="*/ 278488 w 344934"/>
                <a:gd name="connsiteY42" fmla="*/ 107933 h 474903"/>
                <a:gd name="connsiteX43" fmla="*/ 274710 w 344934"/>
                <a:gd name="connsiteY43" fmla="*/ 107933 h 474903"/>
                <a:gd name="connsiteX44" fmla="*/ 274710 w 344934"/>
                <a:gd name="connsiteY44" fmla="*/ 75553 h 474903"/>
                <a:gd name="connsiteX45" fmla="*/ 199157 w 344934"/>
                <a:gd name="connsiteY45" fmla="*/ 0 h 474903"/>
                <a:gd name="connsiteX46" fmla="*/ 159762 w 344934"/>
                <a:gd name="connsiteY46" fmla="*/ 11333 h 474903"/>
                <a:gd name="connsiteX47" fmla="*/ 150588 w 344934"/>
                <a:gd name="connsiteY47" fmla="*/ 10793 h 474903"/>
                <a:gd name="connsiteX48" fmla="*/ 75035 w 344934"/>
                <a:gd name="connsiteY48" fmla="*/ 86346 h 474903"/>
                <a:gd name="connsiteX49" fmla="*/ 75035 w 344934"/>
                <a:gd name="connsiteY49" fmla="*/ 107933 h 474903"/>
                <a:gd name="connsiteX50" fmla="*/ 41576 w 344934"/>
                <a:gd name="connsiteY50" fmla="*/ 107933 h 474903"/>
                <a:gd name="connsiteX51" fmla="*/ 19989 w 344934"/>
                <a:gd name="connsiteY51" fmla="*/ 128440 h 474903"/>
                <a:gd name="connsiteX52" fmla="*/ 21 w 344934"/>
                <a:gd name="connsiteY52" fmla="*/ 452238 h 474903"/>
                <a:gd name="connsiteX53" fmla="*/ 21608 w 344934"/>
                <a:gd name="connsiteY53" fmla="*/ 474904 h 474903"/>
                <a:gd name="connsiteX54" fmla="*/ 259060 w 344934"/>
                <a:gd name="connsiteY54" fmla="*/ 474904 h 474903"/>
                <a:gd name="connsiteX55" fmla="*/ 271472 w 344934"/>
                <a:gd name="connsiteY55" fmla="*/ 474904 h 474903"/>
                <a:gd name="connsiteX56" fmla="*/ 287122 w 344934"/>
                <a:gd name="connsiteY56" fmla="*/ 467888 h 474903"/>
                <a:gd name="connsiteX57" fmla="*/ 338391 w 344934"/>
                <a:gd name="connsiteY57" fmla="*/ 417160 h 474903"/>
                <a:gd name="connsiteX58" fmla="*/ 344866 w 344934"/>
                <a:gd name="connsiteY58" fmla="*/ 400430 h 474903"/>
                <a:gd name="connsiteX59" fmla="*/ 323280 w 344934"/>
                <a:gd name="connsiteY59" fmla="*/ 128440 h 47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4934" h="474903">
                  <a:moveTo>
                    <a:pt x="281726" y="427414"/>
                  </a:moveTo>
                  <a:lnTo>
                    <a:pt x="296297" y="197517"/>
                  </a:lnTo>
                  <a:lnTo>
                    <a:pt x="311407" y="397732"/>
                  </a:lnTo>
                  <a:lnTo>
                    <a:pt x="281726" y="427414"/>
                  </a:lnTo>
                  <a:close/>
                  <a:moveTo>
                    <a:pt x="248267" y="442524"/>
                  </a:moveTo>
                  <a:lnTo>
                    <a:pt x="32401" y="442524"/>
                  </a:lnTo>
                  <a:lnTo>
                    <a:pt x="51289" y="140313"/>
                  </a:lnTo>
                  <a:lnTo>
                    <a:pt x="75035" y="140313"/>
                  </a:lnTo>
                  <a:lnTo>
                    <a:pt x="75035" y="183486"/>
                  </a:lnTo>
                  <a:cubicBezTo>
                    <a:pt x="75035" y="189422"/>
                    <a:pt x="79892" y="194279"/>
                    <a:pt x="85828" y="194279"/>
                  </a:cubicBezTo>
                  <a:cubicBezTo>
                    <a:pt x="91764" y="194279"/>
                    <a:pt x="96621" y="189422"/>
                    <a:pt x="96621" y="183486"/>
                  </a:cubicBezTo>
                  <a:lnTo>
                    <a:pt x="96621" y="140313"/>
                  </a:lnTo>
                  <a:lnTo>
                    <a:pt x="204554" y="140313"/>
                  </a:lnTo>
                  <a:lnTo>
                    <a:pt x="204554" y="183486"/>
                  </a:lnTo>
                  <a:cubicBezTo>
                    <a:pt x="204554" y="189422"/>
                    <a:pt x="209411" y="194279"/>
                    <a:pt x="215347" y="194279"/>
                  </a:cubicBezTo>
                  <a:cubicBezTo>
                    <a:pt x="221283" y="194279"/>
                    <a:pt x="226140" y="189422"/>
                    <a:pt x="226140" y="183486"/>
                  </a:cubicBezTo>
                  <a:lnTo>
                    <a:pt x="226140" y="140313"/>
                  </a:lnTo>
                  <a:lnTo>
                    <a:pt x="267155" y="140313"/>
                  </a:lnTo>
                  <a:lnTo>
                    <a:pt x="248267" y="442524"/>
                  </a:lnTo>
                  <a:close/>
                  <a:moveTo>
                    <a:pt x="96621" y="86346"/>
                  </a:moveTo>
                  <a:cubicBezTo>
                    <a:pt x="96621" y="61522"/>
                    <a:pt x="113351" y="41014"/>
                    <a:pt x="136017" y="34538"/>
                  </a:cubicBezTo>
                  <a:cubicBezTo>
                    <a:pt x="127922" y="46411"/>
                    <a:pt x="123604" y="60442"/>
                    <a:pt x="123604" y="75553"/>
                  </a:cubicBezTo>
                  <a:lnTo>
                    <a:pt x="123604" y="107933"/>
                  </a:lnTo>
                  <a:lnTo>
                    <a:pt x="96621" y="107933"/>
                  </a:lnTo>
                  <a:lnTo>
                    <a:pt x="96621" y="86346"/>
                  </a:lnTo>
                  <a:close/>
                  <a:moveTo>
                    <a:pt x="164619" y="33999"/>
                  </a:moveTo>
                  <a:cubicBezTo>
                    <a:pt x="187824" y="39935"/>
                    <a:pt x="204554" y="60982"/>
                    <a:pt x="204554" y="86346"/>
                  </a:cubicBezTo>
                  <a:lnTo>
                    <a:pt x="204554" y="107933"/>
                  </a:lnTo>
                  <a:lnTo>
                    <a:pt x="145191" y="107933"/>
                  </a:lnTo>
                  <a:lnTo>
                    <a:pt x="145191" y="75553"/>
                  </a:lnTo>
                  <a:cubicBezTo>
                    <a:pt x="145191" y="58823"/>
                    <a:pt x="152746" y="44252"/>
                    <a:pt x="164619" y="33999"/>
                  </a:cubicBezTo>
                  <a:close/>
                  <a:moveTo>
                    <a:pt x="199157" y="21587"/>
                  </a:moveTo>
                  <a:cubicBezTo>
                    <a:pt x="228839" y="21587"/>
                    <a:pt x="253124" y="45871"/>
                    <a:pt x="253124" y="75553"/>
                  </a:cubicBezTo>
                  <a:lnTo>
                    <a:pt x="253124" y="107933"/>
                  </a:lnTo>
                  <a:lnTo>
                    <a:pt x="226140" y="107933"/>
                  </a:lnTo>
                  <a:lnTo>
                    <a:pt x="226140" y="86346"/>
                  </a:lnTo>
                  <a:cubicBezTo>
                    <a:pt x="226140" y="59363"/>
                    <a:pt x="212109" y="35618"/>
                    <a:pt x="190523" y="22126"/>
                  </a:cubicBezTo>
                  <a:cubicBezTo>
                    <a:pt x="193221" y="22126"/>
                    <a:pt x="196459" y="21587"/>
                    <a:pt x="199157" y="21587"/>
                  </a:cubicBezTo>
                  <a:close/>
                  <a:moveTo>
                    <a:pt x="323280" y="128440"/>
                  </a:moveTo>
                  <a:cubicBezTo>
                    <a:pt x="322740" y="117107"/>
                    <a:pt x="313026" y="107933"/>
                    <a:pt x="301693" y="107933"/>
                  </a:cubicBezTo>
                  <a:lnTo>
                    <a:pt x="278488" y="107933"/>
                  </a:lnTo>
                  <a:cubicBezTo>
                    <a:pt x="289281" y="107933"/>
                    <a:pt x="298455" y="116028"/>
                    <a:pt x="300074" y="126281"/>
                  </a:cubicBezTo>
                  <a:cubicBezTo>
                    <a:pt x="298455" y="116028"/>
                    <a:pt x="289821" y="107933"/>
                    <a:pt x="278488" y="107933"/>
                  </a:cubicBezTo>
                  <a:lnTo>
                    <a:pt x="274710" y="107933"/>
                  </a:lnTo>
                  <a:lnTo>
                    <a:pt x="274710" y="75553"/>
                  </a:lnTo>
                  <a:cubicBezTo>
                    <a:pt x="274710" y="33999"/>
                    <a:pt x="240711" y="0"/>
                    <a:pt x="199157" y="0"/>
                  </a:cubicBezTo>
                  <a:cubicBezTo>
                    <a:pt x="184586" y="0"/>
                    <a:pt x="171095" y="4317"/>
                    <a:pt x="159762" y="11333"/>
                  </a:cubicBezTo>
                  <a:cubicBezTo>
                    <a:pt x="156524" y="10793"/>
                    <a:pt x="153826" y="10793"/>
                    <a:pt x="150588" y="10793"/>
                  </a:cubicBezTo>
                  <a:cubicBezTo>
                    <a:pt x="109033" y="10793"/>
                    <a:pt x="75035" y="44792"/>
                    <a:pt x="75035" y="86346"/>
                  </a:cubicBezTo>
                  <a:lnTo>
                    <a:pt x="75035" y="107933"/>
                  </a:lnTo>
                  <a:lnTo>
                    <a:pt x="41576" y="107933"/>
                  </a:lnTo>
                  <a:cubicBezTo>
                    <a:pt x="30243" y="107933"/>
                    <a:pt x="20529" y="116567"/>
                    <a:pt x="19989" y="128440"/>
                  </a:cubicBezTo>
                  <a:lnTo>
                    <a:pt x="21" y="452238"/>
                  </a:lnTo>
                  <a:cubicBezTo>
                    <a:pt x="-518" y="464650"/>
                    <a:pt x="9196" y="474904"/>
                    <a:pt x="21608" y="474904"/>
                  </a:cubicBezTo>
                  <a:lnTo>
                    <a:pt x="259060" y="474904"/>
                  </a:lnTo>
                  <a:lnTo>
                    <a:pt x="271472" y="474904"/>
                  </a:lnTo>
                  <a:cubicBezTo>
                    <a:pt x="277409" y="474904"/>
                    <a:pt x="283345" y="472206"/>
                    <a:pt x="287122" y="467888"/>
                  </a:cubicBezTo>
                  <a:lnTo>
                    <a:pt x="338391" y="417160"/>
                  </a:lnTo>
                  <a:cubicBezTo>
                    <a:pt x="342708" y="412843"/>
                    <a:pt x="345406" y="406367"/>
                    <a:pt x="344866" y="400430"/>
                  </a:cubicBezTo>
                  <a:lnTo>
                    <a:pt x="323280" y="128440"/>
                  </a:lnTo>
                  <a:close/>
                </a:path>
              </a:pathLst>
            </a:custGeom>
            <a:solidFill>
              <a:schemeClr val="bg1"/>
            </a:solidFill>
            <a:ln w="5358"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180EA32B-66CB-3457-0B24-F3D63F0362B8}"/>
              </a:ext>
            </a:extLst>
          </p:cNvPr>
          <p:cNvSpPr txBox="1"/>
          <p:nvPr/>
        </p:nvSpPr>
        <p:spPr>
          <a:xfrm>
            <a:off x="260535" y="4408452"/>
            <a:ext cx="5727394" cy="1583514"/>
          </a:xfrm>
          <a:prstGeom prst="rect">
            <a:avLst/>
          </a:prstGeom>
          <a:noFill/>
        </p:spPr>
        <p:txBody>
          <a:bodyPr wrap="square" lIns="91440" tIns="45720" rIns="91440" bIns="45720" anchor="t">
            <a:spAutoFit/>
          </a:bodyPr>
          <a:lstStyle/>
          <a:p>
            <a:pPr lvl="1">
              <a:spcAft>
                <a:spcPts val="600"/>
              </a:spcAft>
            </a:pPr>
            <a:r>
              <a:rPr lang="en-US" sz="2400" i="1">
                <a:ea typeface="Calibri"/>
                <a:cs typeface="Calibri"/>
              </a:rPr>
              <a:t>1 inline unit open in 2026; 2 additional units open in 2028 for a total of 3 inline units in the T6 Local Business Marketplace</a:t>
            </a:r>
            <a:endParaRPr lang="en-US"/>
          </a:p>
        </p:txBody>
      </p:sp>
      <p:sp>
        <p:nvSpPr>
          <p:cNvPr id="2" name="TextBox 1">
            <a:extLst>
              <a:ext uri="{FF2B5EF4-FFF2-40B4-BE49-F238E27FC236}">
                <a16:creationId xmlns:a16="http://schemas.microsoft.com/office/drawing/2014/main" id="{6C11A1F9-F723-F918-D4EE-BF5182BAE5C9}"/>
              </a:ext>
            </a:extLst>
          </p:cNvPr>
          <p:cNvSpPr txBox="1"/>
          <p:nvPr/>
        </p:nvSpPr>
        <p:spPr>
          <a:xfrm>
            <a:off x="6608493" y="4519288"/>
            <a:ext cx="5325612" cy="830997"/>
          </a:xfrm>
          <a:prstGeom prst="rect">
            <a:avLst/>
          </a:prstGeom>
          <a:noFill/>
        </p:spPr>
        <p:txBody>
          <a:bodyPr wrap="square" lIns="91440" tIns="45720" rIns="91440" bIns="45720" anchor="t">
            <a:spAutoFit/>
          </a:bodyPr>
          <a:lstStyle>
            <a:defPPr>
              <a:defRPr lang="en-US"/>
            </a:defPPr>
            <a:lvl2pPr marL="742950" lvl="1" indent="-285750">
              <a:lnSpc>
                <a:spcPct val="100000"/>
              </a:lnSpc>
              <a:spcBef>
                <a:spcPts val="0"/>
              </a:spcBef>
              <a:spcAft>
                <a:spcPts val="600"/>
              </a:spcAft>
              <a:buFont typeface="Wingdings" panose="05000000000000000000" pitchFamily="2" charset="2"/>
              <a:buChar char="ü"/>
              <a:defRPr sz="1400" i="1">
                <a:solidFill>
                  <a:srgbClr val="121D36"/>
                </a:solidFill>
              </a:defRPr>
            </a:lvl2pPr>
          </a:lstStyle>
          <a:p>
            <a:pPr marL="457200" lvl="1" indent="0">
              <a:buNone/>
            </a:pPr>
            <a:r>
              <a:rPr lang="en-US" sz="2400">
                <a:solidFill>
                  <a:schemeClr val="tx1"/>
                </a:solidFill>
                <a:ea typeface="Calibri"/>
                <a:cs typeface="Calibri"/>
              </a:rPr>
              <a:t>Total of 2 kiosk units in the T6 Local Business Marketplace</a:t>
            </a:r>
            <a:endParaRPr lang="en-US">
              <a:solidFill>
                <a:schemeClr val="tx1"/>
              </a:solidFill>
            </a:endParaRPr>
          </a:p>
        </p:txBody>
      </p:sp>
      <p:pic>
        <p:nvPicPr>
          <p:cNvPr id="5" name="Picture 4">
            <a:extLst>
              <a:ext uri="{FF2B5EF4-FFF2-40B4-BE49-F238E27FC236}">
                <a16:creationId xmlns:a16="http://schemas.microsoft.com/office/drawing/2014/main" id="{4A96F62A-2AAF-3B0A-04DF-DFD4E565E6B2}"/>
              </a:ext>
            </a:extLst>
          </p:cNvPr>
          <p:cNvPicPr>
            <a:picLocks noChangeAspect="1"/>
          </p:cNvPicPr>
          <p:nvPr/>
        </p:nvPicPr>
        <p:blipFill>
          <a:blip r:embed="rId4"/>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376464228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4F906-8751-8DAD-B35F-CACDAD10BC5C}"/>
              </a:ext>
            </a:extLst>
          </p:cNvPr>
          <p:cNvSpPr>
            <a:spLocks noGrp="1"/>
          </p:cNvSpPr>
          <p:nvPr>
            <p:ph type="title"/>
          </p:nvPr>
        </p:nvSpPr>
        <p:spPr>
          <a:xfrm>
            <a:off x="362138" y="278366"/>
            <a:ext cx="11487896" cy="448530"/>
          </a:xfrm>
        </p:spPr>
        <p:txBody>
          <a:bodyPr>
            <a:noAutofit/>
          </a:bodyPr>
          <a:lstStyle/>
          <a:p>
            <a:r>
              <a:rPr lang="en-US" sz="3200">
                <a:solidFill>
                  <a:srgbClr val="0070C0"/>
                </a:solidFill>
                <a:latin typeface="+mn-lt"/>
                <a:ea typeface="Calibri"/>
                <a:cs typeface="Calibri"/>
              </a:rPr>
              <a:t>T6 Local Business Marketplace: Design &amp; Construction</a:t>
            </a:r>
          </a:p>
        </p:txBody>
      </p:sp>
      <p:pic>
        <p:nvPicPr>
          <p:cNvPr id="14" name="Picture 13">
            <a:extLst>
              <a:ext uri="{FF2B5EF4-FFF2-40B4-BE49-F238E27FC236}">
                <a16:creationId xmlns:a16="http://schemas.microsoft.com/office/drawing/2014/main" id="{355B1EC4-F214-D424-E176-6307C2FE3E7D}"/>
              </a:ext>
            </a:extLst>
          </p:cNvPr>
          <p:cNvPicPr>
            <a:picLocks noChangeAspect="1"/>
          </p:cNvPicPr>
          <p:nvPr/>
        </p:nvPicPr>
        <p:blipFill>
          <a:blip r:embed="rId4"/>
          <a:srcRect b="4712"/>
          <a:stretch/>
        </p:blipFill>
        <p:spPr>
          <a:xfrm>
            <a:off x="748293" y="1120418"/>
            <a:ext cx="10599489" cy="5093570"/>
          </a:xfrm>
          <a:prstGeom prst="rect">
            <a:avLst/>
          </a:prstGeom>
        </p:spPr>
      </p:pic>
      <p:sp>
        <p:nvSpPr>
          <p:cNvPr id="3" name="Oval 2">
            <a:extLst>
              <a:ext uri="{FF2B5EF4-FFF2-40B4-BE49-F238E27FC236}">
                <a16:creationId xmlns:a16="http://schemas.microsoft.com/office/drawing/2014/main" id="{E56961D0-8337-71B1-2826-CC2B057D8918}"/>
              </a:ext>
            </a:extLst>
          </p:cNvPr>
          <p:cNvSpPr/>
          <p:nvPr/>
        </p:nvSpPr>
        <p:spPr>
          <a:xfrm>
            <a:off x="2980215" y="2575626"/>
            <a:ext cx="514407" cy="273672"/>
          </a:xfrm>
          <a:prstGeom prst="ellipse">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E37DB0F-26D7-AAE2-A3FA-B28C63678202}"/>
              </a:ext>
            </a:extLst>
          </p:cNvPr>
          <p:cNvSpPr/>
          <p:nvPr/>
        </p:nvSpPr>
        <p:spPr>
          <a:xfrm>
            <a:off x="10169180" y="2854502"/>
            <a:ext cx="614709" cy="449137"/>
          </a:xfrm>
          <a:prstGeom prst="ellipse">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650215C-99D4-EB43-34EC-A4A39AFEE872}"/>
              </a:ext>
            </a:extLst>
          </p:cNvPr>
          <p:cNvSpPr/>
          <p:nvPr/>
        </p:nvSpPr>
        <p:spPr>
          <a:xfrm>
            <a:off x="2854115" y="1800106"/>
            <a:ext cx="731520" cy="731520"/>
          </a:xfrm>
          <a:prstGeom prst="ellipse">
            <a:avLst/>
          </a:prstGeom>
          <a:solidFill>
            <a:schemeClr val="accent2"/>
          </a:solidFill>
          <a:ln w="12700" cap="flat" cmpd="sng" algn="ctr">
            <a:noFill/>
            <a:prstDash val="solid"/>
            <a:miter lim="800000"/>
          </a:ln>
          <a:effectLst/>
        </p:spPr>
        <p:txBody>
          <a:bodyPr rtlCol="0" anchor="ctr"/>
          <a:lstStyle/>
          <a:p>
            <a:pPr algn="ctr"/>
            <a:endParaRPr lang="en-US" kern="0">
              <a:solidFill>
                <a:prstClr val="white"/>
              </a:solidFill>
              <a:latin typeface="Calibri" panose="020F0502020204030204"/>
            </a:endParaRPr>
          </a:p>
        </p:txBody>
      </p:sp>
      <p:sp>
        <p:nvSpPr>
          <p:cNvPr id="7" name="Graphic 13" descr="Store with solid fill">
            <a:extLst>
              <a:ext uri="{FF2B5EF4-FFF2-40B4-BE49-F238E27FC236}">
                <a16:creationId xmlns:a16="http://schemas.microsoft.com/office/drawing/2014/main" id="{898C82AD-34B7-B6D8-F792-DB1D8901C757}"/>
              </a:ext>
            </a:extLst>
          </p:cNvPr>
          <p:cNvSpPr/>
          <p:nvPr/>
        </p:nvSpPr>
        <p:spPr>
          <a:xfrm>
            <a:off x="2990847" y="1942066"/>
            <a:ext cx="458055" cy="432607"/>
          </a:xfrm>
          <a:custGeom>
            <a:avLst/>
            <a:gdLst>
              <a:gd name="connsiteX0" fmla="*/ 407160 w 458055"/>
              <a:gd name="connsiteY0" fmla="*/ 190856 h 432607"/>
              <a:gd name="connsiteX1" fmla="*/ 381713 w 458055"/>
              <a:gd name="connsiteY1" fmla="*/ 216304 h 432607"/>
              <a:gd name="connsiteX2" fmla="*/ 356265 w 458055"/>
              <a:gd name="connsiteY2" fmla="*/ 190856 h 432607"/>
              <a:gd name="connsiteX3" fmla="*/ 356265 w 458055"/>
              <a:gd name="connsiteY3" fmla="*/ 165409 h 432607"/>
              <a:gd name="connsiteX4" fmla="*/ 343541 w 458055"/>
              <a:gd name="connsiteY4" fmla="*/ 38171 h 432607"/>
              <a:gd name="connsiteX5" fmla="*/ 394436 w 458055"/>
              <a:gd name="connsiteY5" fmla="*/ 38171 h 432607"/>
              <a:gd name="connsiteX6" fmla="*/ 407160 w 458055"/>
              <a:gd name="connsiteY6" fmla="*/ 165409 h 432607"/>
              <a:gd name="connsiteX7" fmla="*/ 407160 w 458055"/>
              <a:gd name="connsiteY7" fmla="*/ 190856 h 432607"/>
              <a:gd name="connsiteX8" fmla="*/ 305370 w 458055"/>
              <a:gd name="connsiteY8" fmla="*/ 190856 h 432607"/>
              <a:gd name="connsiteX9" fmla="*/ 279923 w 458055"/>
              <a:gd name="connsiteY9" fmla="*/ 216304 h 432607"/>
              <a:gd name="connsiteX10" fmla="*/ 254475 w 458055"/>
              <a:gd name="connsiteY10" fmla="*/ 190856 h 432607"/>
              <a:gd name="connsiteX11" fmla="*/ 254475 w 458055"/>
              <a:gd name="connsiteY11" fmla="*/ 165409 h 432607"/>
              <a:gd name="connsiteX12" fmla="*/ 248113 w 458055"/>
              <a:gd name="connsiteY12" fmla="*/ 38171 h 432607"/>
              <a:gd name="connsiteX13" fmla="*/ 299008 w 458055"/>
              <a:gd name="connsiteY13" fmla="*/ 38171 h 432607"/>
              <a:gd name="connsiteX14" fmla="*/ 305370 w 458055"/>
              <a:gd name="connsiteY14" fmla="*/ 165409 h 432607"/>
              <a:gd name="connsiteX15" fmla="*/ 305370 w 458055"/>
              <a:gd name="connsiteY15" fmla="*/ 190856 h 432607"/>
              <a:gd name="connsiteX16" fmla="*/ 203580 w 458055"/>
              <a:gd name="connsiteY16" fmla="*/ 165409 h 432607"/>
              <a:gd name="connsiteX17" fmla="*/ 203580 w 458055"/>
              <a:gd name="connsiteY17" fmla="*/ 190856 h 432607"/>
              <a:gd name="connsiteX18" fmla="*/ 178133 w 458055"/>
              <a:gd name="connsiteY18" fmla="*/ 216304 h 432607"/>
              <a:gd name="connsiteX19" fmla="*/ 152685 w 458055"/>
              <a:gd name="connsiteY19" fmla="*/ 190856 h 432607"/>
              <a:gd name="connsiteX20" fmla="*/ 152685 w 458055"/>
              <a:gd name="connsiteY20" fmla="*/ 165409 h 432607"/>
              <a:gd name="connsiteX21" fmla="*/ 159047 w 458055"/>
              <a:gd name="connsiteY21" fmla="*/ 38171 h 432607"/>
              <a:gd name="connsiteX22" fmla="*/ 209942 w 458055"/>
              <a:gd name="connsiteY22" fmla="*/ 38171 h 432607"/>
              <a:gd name="connsiteX23" fmla="*/ 203580 w 458055"/>
              <a:gd name="connsiteY23" fmla="*/ 165409 h 432607"/>
              <a:gd name="connsiteX24" fmla="*/ 178133 w 458055"/>
              <a:gd name="connsiteY24" fmla="*/ 368989 h 432607"/>
              <a:gd name="connsiteX25" fmla="*/ 76343 w 458055"/>
              <a:gd name="connsiteY25" fmla="*/ 368989 h 432607"/>
              <a:gd name="connsiteX26" fmla="*/ 76343 w 458055"/>
              <a:gd name="connsiteY26" fmla="*/ 267199 h 432607"/>
              <a:gd name="connsiteX27" fmla="*/ 178133 w 458055"/>
              <a:gd name="connsiteY27" fmla="*/ 267199 h 432607"/>
              <a:gd name="connsiteX28" fmla="*/ 178133 w 458055"/>
              <a:gd name="connsiteY28" fmla="*/ 368989 h 432607"/>
              <a:gd name="connsiteX29" fmla="*/ 50895 w 458055"/>
              <a:gd name="connsiteY29" fmla="*/ 190856 h 432607"/>
              <a:gd name="connsiteX30" fmla="*/ 50895 w 458055"/>
              <a:gd name="connsiteY30" fmla="*/ 165409 h 432607"/>
              <a:gd name="connsiteX31" fmla="*/ 63619 w 458055"/>
              <a:gd name="connsiteY31" fmla="*/ 38171 h 432607"/>
              <a:gd name="connsiteX32" fmla="*/ 114514 w 458055"/>
              <a:gd name="connsiteY32" fmla="*/ 38171 h 432607"/>
              <a:gd name="connsiteX33" fmla="*/ 101790 w 458055"/>
              <a:gd name="connsiteY33" fmla="*/ 165409 h 432607"/>
              <a:gd name="connsiteX34" fmla="*/ 101790 w 458055"/>
              <a:gd name="connsiteY34" fmla="*/ 190856 h 432607"/>
              <a:gd name="connsiteX35" fmla="*/ 76343 w 458055"/>
              <a:gd name="connsiteY35" fmla="*/ 216304 h 432607"/>
              <a:gd name="connsiteX36" fmla="*/ 50895 w 458055"/>
              <a:gd name="connsiteY36" fmla="*/ 190856 h 432607"/>
              <a:gd name="connsiteX37" fmla="*/ 432608 w 458055"/>
              <a:gd name="connsiteY37" fmla="*/ 0 h 432607"/>
              <a:gd name="connsiteX38" fmla="*/ 25448 w 458055"/>
              <a:gd name="connsiteY38" fmla="*/ 0 h 432607"/>
              <a:gd name="connsiteX39" fmla="*/ 0 w 458055"/>
              <a:gd name="connsiteY39" fmla="*/ 165409 h 432607"/>
              <a:gd name="connsiteX40" fmla="*/ 0 w 458055"/>
              <a:gd name="connsiteY40" fmla="*/ 190856 h 432607"/>
              <a:gd name="connsiteX41" fmla="*/ 25448 w 458055"/>
              <a:gd name="connsiteY41" fmla="*/ 216304 h 432607"/>
              <a:gd name="connsiteX42" fmla="*/ 25448 w 458055"/>
              <a:gd name="connsiteY42" fmla="*/ 432608 h 432607"/>
              <a:gd name="connsiteX43" fmla="*/ 241751 w 458055"/>
              <a:gd name="connsiteY43" fmla="*/ 432608 h 432607"/>
              <a:gd name="connsiteX44" fmla="*/ 241751 w 458055"/>
              <a:gd name="connsiteY44" fmla="*/ 267199 h 432607"/>
              <a:gd name="connsiteX45" fmla="*/ 381713 w 458055"/>
              <a:gd name="connsiteY45" fmla="*/ 267199 h 432607"/>
              <a:gd name="connsiteX46" fmla="*/ 381713 w 458055"/>
              <a:gd name="connsiteY46" fmla="*/ 432608 h 432607"/>
              <a:gd name="connsiteX47" fmla="*/ 432608 w 458055"/>
              <a:gd name="connsiteY47" fmla="*/ 432608 h 432607"/>
              <a:gd name="connsiteX48" fmla="*/ 432608 w 458055"/>
              <a:gd name="connsiteY48" fmla="*/ 216304 h 432607"/>
              <a:gd name="connsiteX49" fmla="*/ 458055 w 458055"/>
              <a:gd name="connsiteY49" fmla="*/ 190856 h 432607"/>
              <a:gd name="connsiteX50" fmla="*/ 458055 w 458055"/>
              <a:gd name="connsiteY50" fmla="*/ 165409 h 432607"/>
              <a:gd name="connsiteX51" fmla="*/ 432608 w 458055"/>
              <a:gd name="connsiteY51" fmla="*/ 0 h 43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8055" h="432607">
                <a:moveTo>
                  <a:pt x="407160" y="190856"/>
                </a:moveTo>
                <a:cubicBezTo>
                  <a:pt x="407160" y="204852"/>
                  <a:pt x="395709" y="216304"/>
                  <a:pt x="381713" y="216304"/>
                </a:cubicBezTo>
                <a:cubicBezTo>
                  <a:pt x="367716" y="216304"/>
                  <a:pt x="356265" y="204852"/>
                  <a:pt x="356265" y="190856"/>
                </a:cubicBezTo>
                <a:lnTo>
                  <a:pt x="356265" y="165409"/>
                </a:lnTo>
                <a:lnTo>
                  <a:pt x="343541" y="38171"/>
                </a:lnTo>
                <a:lnTo>
                  <a:pt x="394436" y="38171"/>
                </a:lnTo>
                <a:lnTo>
                  <a:pt x="407160" y="165409"/>
                </a:lnTo>
                <a:lnTo>
                  <a:pt x="407160" y="190856"/>
                </a:lnTo>
                <a:close/>
                <a:moveTo>
                  <a:pt x="305370" y="190856"/>
                </a:moveTo>
                <a:cubicBezTo>
                  <a:pt x="305370" y="204852"/>
                  <a:pt x="293919" y="216304"/>
                  <a:pt x="279923" y="216304"/>
                </a:cubicBezTo>
                <a:cubicBezTo>
                  <a:pt x="265926" y="216304"/>
                  <a:pt x="254475" y="204852"/>
                  <a:pt x="254475" y="190856"/>
                </a:cubicBezTo>
                <a:lnTo>
                  <a:pt x="254475" y="165409"/>
                </a:lnTo>
                <a:lnTo>
                  <a:pt x="248113" y="38171"/>
                </a:lnTo>
                <a:lnTo>
                  <a:pt x="299008" y="38171"/>
                </a:lnTo>
                <a:lnTo>
                  <a:pt x="305370" y="165409"/>
                </a:lnTo>
                <a:lnTo>
                  <a:pt x="305370" y="190856"/>
                </a:lnTo>
                <a:close/>
                <a:moveTo>
                  <a:pt x="203580" y="165409"/>
                </a:moveTo>
                <a:lnTo>
                  <a:pt x="203580" y="190856"/>
                </a:lnTo>
                <a:cubicBezTo>
                  <a:pt x="203580" y="204852"/>
                  <a:pt x="192129" y="216304"/>
                  <a:pt x="178133" y="216304"/>
                </a:cubicBezTo>
                <a:cubicBezTo>
                  <a:pt x="164136" y="216304"/>
                  <a:pt x="152685" y="204852"/>
                  <a:pt x="152685" y="190856"/>
                </a:cubicBezTo>
                <a:lnTo>
                  <a:pt x="152685" y="165409"/>
                </a:lnTo>
                <a:lnTo>
                  <a:pt x="159047" y="38171"/>
                </a:lnTo>
                <a:lnTo>
                  <a:pt x="209942" y="38171"/>
                </a:lnTo>
                <a:lnTo>
                  <a:pt x="203580" y="165409"/>
                </a:lnTo>
                <a:close/>
                <a:moveTo>
                  <a:pt x="178133" y="368989"/>
                </a:moveTo>
                <a:lnTo>
                  <a:pt x="76343" y="368989"/>
                </a:lnTo>
                <a:lnTo>
                  <a:pt x="76343" y="267199"/>
                </a:lnTo>
                <a:lnTo>
                  <a:pt x="178133" y="267199"/>
                </a:lnTo>
                <a:lnTo>
                  <a:pt x="178133" y="368989"/>
                </a:lnTo>
                <a:close/>
                <a:moveTo>
                  <a:pt x="50895" y="190856"/>
                </a:moveTo>
                <a:lnTo>
                  <a:pt x="50895" y="165409"/>
                </a:lnTo>
                <a:lnTo>
                  <a:pt x="63619" y="38171"/>
                </a:lnTo>
                <a:lnTo>
                  <a:pt x="114514" y="38171"/>
                </a:lnTo>
                <a:lnTo>
                  <a:pt x="101790" y="165409"/>
                </a:lnTo>
                <a:lnTo>
                  <a:pt x="101790" y="190856"/>
                </a:lnTo>
                <a:cubicBezTo>
                  <a:pt x="101790" y="204852"/>
                  <a:pt x="90339" y="216304"/>
                  <a:pt x="76343" y="216304"/>
                </a:cubicBezTo>
                <a:cubicBezTo>
                  <a:pt x="62346" y="216304"/>
                  <a:pt x="50895" y="204852"/>
                  <a:pt x="50895" y="190856"/>
                </a:cubicBezTo>
                <a:close/>
                <a:moveTo>
                  <a:pt x="432608" y="0"/>
                </a:moveTo>
                <a:lnTo>
                  <a:pt x="25448" y="0"/>
                </a:lnTo>
                <a:lnTo>
                  <a:pt x="0" y="165409"/>
                </a:lnTo>
                <a:lnTo>
                  <a:pt x="0" y="190856"/>
                </a:lnTo>
                <a:cubicBezTo>
                  <a:pt x="0" y="204852"/>
                  <a:pt x="11451" y="216304"/>
                  <a:pt x="25448" y="216304"/>
                </a:cubicBezTo>
                <a:lnTo>
                  <a:pt x="25448" y="432608"/>
                </a:lnTo>
                <a:lnTo>
                  <a:pt x="241751" y="432608"/>
                </a:lnTo>
                <a:lnTo>
                  <a:pt x="241751" y="267199"/>
                </a:lnTo>
                <a:lnTo>
                  <a:pt x="381713" y="267199"/>
                </a:lnTo>
                <a:lnTo>
                  <a:pt x="381713" y="432608"/>
                </a:lnTo>
                <a:lnTo>
                  <a:pt x="432608" y="432608"/>
                </a:lnTo>
                <a:lnTo>
                  <a:pt x="432608" y="216304"/>
                </a:lnTo>
                <a:cubicBezTo>
                  <a:pt x="446604" y="216304"/>
                  <a:pt x="458055" y="204852"/>
                  <a:pt x="458055" y="190856"/>
                </a:cubicBezTo>
                <a:lnTo>
                  <a:pt x="458055" y="165409"/>
                </a:lnTo>
                <a:lnTo>
                  <a:pt x="432608" y="0"/>
                </a:lnTo>
                <a:close/>
              </a:path>
            </a:pathLst>
          </a:custGeom>
          <a:solidFill>
            <a:schemeClr val="bg1"/>
          </a:solidFill>
          <a:ln w="12700" cap="flat" cmpd="sng" algn="ctr">
            <a:noFill/>
            <a:prstDash val="solid"/>
            <a:miter lim="800000"/>
          </a:ln>
          <a:effectLst/>
        </p:spPr>
        <p:txBody>
          <a:bodyPr rtlCol="0" anchor="ctr"/>
          <a:lstStyle/>
          <a:p>
            <a:pPr algn="ctr"/>
            <a:endParaRPr lang="en-US" kern="0">
              <a:solidFill>
                <a:prstClr val="white"/>
              </a:solidFill>
              <a:latin typeface="Calibri" panose="020F0502020204030204"/>
            </a:endParaRPr>
          </a:p>
        </p:txBody>
      </p:sp>
      <p:sp>
        <p:nvSpPr>
          <p:cNvPr id="8" name="Oval 7">
            <a:extLst>
              <a:ext uri="{FF2B5EF4-FFF2-40B4-BE49-F238E27FC236}">
                <a16:creationId xmlns:a16="http://schemas.microsoft.com/office/drawing/2014/main" id="{19D5A6EA-1B87-30AB-A969-C8C9F9DCF277}"/>
              </a:ext>
            </a:extLst>
          </p:cNvPr>
          <p:cNvSpPr/>
          <p:nvPr/>
        </p:nvSpPr>
        <p:spPr>
          <a:xfrm>
            <a:off x="10052369" y="2008913"/>
            <a:ext cx="731520" cy="731520"/>
          </a:xfrm>
          <a:prstGeom prst="ellipse">
            <a:avLst/>
          </a:prstGeom>
          <a:solidFill>
            <a:schemeClr val="accent2"/>
          </a:solidFill>
          <a:ln w="12700" cap="flat" cmpd="sng" algn="ctr">
            <a:noFill/>
            <a:prstDash val="solid"/>
            <a:miter lim="800000"/>
          </a:ln>
          <a:effectLst/>
        </p:spPr>
        <p:txBody>
          <a:bodyPr rtlCol="0" anchor="ctr"/>
          <a:lstStyle/>
          <a:p>
            <a:pPr algn="ctr"/>
            <a:endParaRPr lang="en-US" kern="0">
              <a:solidFill>
                <a:prstClr val="white"/>
              </a:solidFill>
              <a:latin typeface="Calibri" panose="020F0502020204030204"/>
            </a:endParaRPr>
          </a:p>
        </p:txBody>
      </p:sp>
      <p:sp>
        <p:nvSpPr>
          <p:cNvPr id="9" name="Graphic 15" descr="Shopping bag with solid fill">
            <a:extLst>
              <a:ext uri="{FF2B5EF4-FFF2-40B4-BE49-F238E27FC236}">
                <a16:creationId xmlns:a16="http://schemas.microsoft.com/office/drawing/2014/main" id="{C6C7768B-F39F-FB9B-C0CD-327A8BE5CABD}"/>
              </a:ext>
            </a:extLst>
          </p:cNvPr>
          <p:cNvSpPr/>
          <p:nvPr/>
        </p:nvSpPr>
        <p:spPr>
          <a:xfrm>
            <a:off x="10246569" y="2093447"/>
            <a:ext cx="344934" cy="474903"/>
          </a:xfrm>
          <a:custGeom>
            <a:avLst/>
            <a:gdLst>
              <a:gd name="connsiteX0" fmla="*/ 281726 w 344934"/>
              <a:gd name="connsiteY0" fmla="*/ 427414 h 474903"/>
              <a:gd name="connsiteX1" fmla="*/ 296297 w 344934"/>
              <a:gd name="connsiteY1" fmla="*/ 197517 h 474903"/>
              <a:gd name="connsiteX2" fmla="*/ 311407 w 344934"/>
              <a:gd name="connsiteY2" fmla="*/ 397732 h 474903"/>
              <a:gd name="connsiteX3" fmla="*/ 281726 w 344934"/>
              <a:gd name="connsiteY3" fmla="*/ 427414 h 474903"/>
              <a:gd name="connsiteX4" fmla="*/ 248267 w 344934"/>
              <a:gd name="connsiteY4" fmla="*/ 442524 h 474903"/>
              <a:gd name="connsiteX5" fmla="*/ 32401 w 344934"/>
              <a:gd name="connsiteY5" fmla="*/ 442524 h 474903"/>
              <a:gd name="connsiteX6" fmla="*/ 51289 w 344934"/>
              <a:gd name="connsiteY6" fmla="*/ 140313 h 474903"/>
              <a:gd name="connsiteX7" fmla="*/ 75035 w 344934"/>
              <a:gd name="connsiteY7" fmla="*/ 140313 h 474903"/>
              <a:gd name="connsiteX8" fmla="*/ 75035 w 344934"/>
              <a:gd name="connsiteY8" fmla="*/ 183486 h 474903"/>
              <a:gd name="connsiteX9" fmla="*/ 85828 w 344934"/>
              <a:gd name="connsiteY9" fmla="*/ 194279 h 474903"/>
              <a:gd name="connsiteX10" fmla="*/ 96621 w 344934"/>
              <a:gd name="connsiteY10" fmla="*/ 183486 h 474903"/>
              <a:gd name="connsiteX11" fmla="*/ 96621 w 344934"/>
              <a:gd name="connsiteY11" fmla="*/ 140313 h 474903"/>
              <a:gd name="connsiteX12" fmla="*/ 204554 w 344934"/>
              <a:gd name="connsiteY12" fmla="*/ 140313 h 474903"/>
              <a:gd name="connsiteX13" fmla="*/ 204554 w 344934"/>
              <a:gd name="connsiteY13" fmla="*/ 183486 h 474903"/>
              <a:gd name="connsiteX14" fmla="*/ 215347 w 344934"/>
              <a:gd name="connsiteY14" fmla="*/ 194279 h 474903"/>
              <a:gd name="connsiteX15" fmla="*/ 226140 w 344934"/>
              <a:gd name="connsiteY15" fmla="*/ 183486 h 474903"/>
              <a:gd name="connsiteX16" fmla="*/ 226140 w 344934"/>
              <a:gd name="connsiteY16" fmla="*/ 140313 h 474903"/>
              <a:gd name="connsiteX17" fmla="*/ 267155 w 344934"/>
              <a:gd name="connsiteY17" fmla="*/ 140313 h 474903"/>
              <a:gd name="connsiteX18" fmla="*/ 248267 w 344934"/>
              <a:gd name="connsiteY18" fmla="*/ 442524 h 474903"/>
              <a:gd name="connsiteX19" fmla="*/ 96621 w 344934"/>
              <a:gd name="connsiteY19" fmla="*/ 86346 h 474903"/>
              <a:gd name="connsiteX20" fmla="*/ 136017 w 344934"/>
              <a:gd name="connsiteY20" fmla="*/ 34538 h 474903"/>
              <a:gd name="connsiteX21" fmla="*/ 123604 w 344934"/>
              <a:gd name="connsiteY21" fmla="*/ 75553 h 474903"/>
              <a:gd name="connsiteX22" fmla="*/ 123604 w 344934"/>
              <a:gd name="connsiteY22" fmla="*/ 107933 h 474903"/>
              <a:gd name="connsiteX23" fmla="*/ 96621 w 344934"/>
              <a:gd name="connsiteY23" fmla="*/ 107933 h 474903"/>
              <a:gd name="connsiteX24" fmla="*/ 96621 w 344934"/>
              <a:gd name="connsiteY24" fmla="*/ 86346 h 474903"/>
              <a:gd name="connsiteX25" fmla="*/ 164619 w 344934"/>
              <a:gd name="connsiteY25" fmla="*/ 33999 h 474903"/>
              <a:gd name="connsiteX26" fmla="*/ 204554 w 344934"/>
              <a:gd name="connsiteY26" fmla="*/ 86346 h 474903"/>
              <a:gd name="connsiteX27" fmla="*/ 204554 w 344934"/>
              <a:gd name="connsiteY27" fmla="*/ 107933 h 474903"/>
              <a:gd name="connsiteX28" fmla="*/ 145191 w 344934"/>
              <a:gd name="connsiteY28" fmla="*/ 107933 h 474903"/>
              <a:gd name="connsiteX29" fmla="*/ 145191 w 344934"/>
              <a:gd name="connsiteY29" fmla="*/ 75553 h 474903"/>
              <a:gd name="connsiteX30" fmla="*/ 164619 w 344934"/>
              <a:gd name="connsiteY30" fmla="*/ 33999 h 474903"/>
              <a:gd name="connsiteX31" fmla="*/ 199157 w 344934"/>
              <a:gd name="connsiteY31" fmla="*/ 21587 h 474903"/>
              <a:gd name="connsiteX32" fmla="*/ 253124 w 344934"/>
              <a:gd name="connsiteY32" fmla="*/ 75553 h 474903"/>
              <a:gd name="connsiteX33" fmla="*/ 253124 w 344934"/>
              <a:gd name="connsiteY33" fmla="*/ 107933 h 474903"/>
              <a:gd name="connsiteX34" fmla="*/ 226140 w 344934"/>
              <a:gd name="connsiteY34" fmla="*/ 107933 h 474903"/>
              <a:gd name="connsiteX35" fmla="*/ 226140 w 344934"/>
              <a:gd name="connsiteY35" fmla="*/ 86346 h 474903"/>
              <a:gd name="connsiteX36" fmla="*/ 190523 w 344934"/>
              <a:gd name="connsiteY36" fmla="*/ 22126 h 474903"/>
              <a:gd name="connsiteX37" fmla="*/ 199157 w 344934"/>
              <a:gd name="connsiteY37" fmla="*/ 21587 h 474903"/>
              <a:gd name="connsiteX38" fmla="*/ 323280 w 344934"/>
              <a:gd name="connsiteY38" fmla="*/ 128440 h 474903"/>
              <a:gd name="connsiteX39" fmla="*/ 301693 w 344934"/>
              <a:gd name="connsiteY39" fmla="*/ 107933 h 474903"/>
              <a:gd name="connsiteX40" fmla="*/ 278488 w 344934"/>
              <a:gd name="connsiteY40" fmla="*/ 107933 h 474903"/>
              <a:gd name="connsiteX41" fmla="*/ 300074 w 344934"/>
              <a:gd name="connsiteY41" fmla="*/ 126281 h 474903"/>
              <a:gd name="connsiteX42" fmla="*/ 278488 w 344934"/>
              <a:gd name="connsiteY42" fmla="*/ 107933 h 474903"/>
              <a:gd name="connsiteX43" fmla="*/ 274710 w 344934"/>
              <a:gd name="connsiteY43" fmla="*/ 107933 h 474903"/>
              <a:gd name="connsiteX44" fmla="*/ 274710 w 344934"/>
              <a:gd name="connsiteY44" fmla="*/ 75553 h 474903"/>
              <a:gd name="connsiteX45" fmla="*/ 199157 w 344934"/>
              <a:gd name="connsiteY45" fmla="*/ 0 h 474903"/>
              <a:gd name="connsiteX46" fmla="*/ 159762 w 344934"/>
              <a:gd name="connsiteY46" fmla="*/ 11333 h 474903"/>
              <a:gd name="connsiteX47" fmla="*/ 150588 w 344934"/>
              <a:gd name="connsiteY47" fmla="*/ 10793 h 474903"/>
              <a:gd name="connsiteX48" fmla="*/ 75035 w 344934"/>
              <a:gd name="connsiteY48" fmla="*/ 86346 h 474903"/>
              <a:gd name="connsiteX49" fmla="*/ 75035 w 344934"/>
              <a:gd name="connsiteY49" fmla="*/ 107933 h 474903"/>
              <a:gd name="connsiteX50" fmla="*/ 41576 w 344934"/>
              <a:gd name="connsiteY50" fmla="*/ 107933 h 474903"/>
              <a:gd name="connsiteX51" fmla="*/ 19989 w 344934"/>
              <a:gd name="connsiteY51" fmla="*/ 128440 h 474903"/>
              <a:gd name="connsiteX52" fmla="*/ 21 w 344934"/>
              <a:gd name="connsiteY52" fmla="*/ 452238 h 474903"/>
              <a:gd name="connsiteX53" fmla="*/ 21608 w 344934"/>
              <a:gd name="connsiteY53" fmla="*/ 474904 h 474903"/>
              <a:gd name="connsiteX54" fmla="*/ 259060 w 344934"/>
              <a:gd name="connsiteY54" fmla="*/ 474904 h 474903"/>
              <a:gd name="connsiteX55" fmla="*/ 271472 w 344934"/>
              <a:gd name="connsiteY55" fmla="*/ 474904 h 474903"/>
              <a:gd name="connsiteX56" fmla="*/ 287122 w 344934"/>
              <a:gd name="connsiteY56" fmla="*/ 467888 h 474903"/>
              <a:gd name="connsiteX57" fmla="*/ 338391 w 344934"/>
              <a:gd name="connsiteY57" fmla="*/ 417160 h 474903"/>
              <a:gd name="connsiteX58" fmla="*/ 344866 w 344934"/>
              <a:gd name="connsiteY58" fmla="*/ 400430 h 474903"/>
              <a:gd name="connsiteX59" fmla="*/ 323280 w 344934"/>
              <a:gd name="connsiteY59" fmla="*/ 128440 h 47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4934" h="474903">
                <a:moveTo>
                  <a:pt x="281726" y="427414"/>
                </a:moveTo>
                <a:lnTo>
                  <a:pt x="296297" y="197517"/>
                </a:lnTo>
                <a:lnTo>
                  <a:pt x="311407" y="397732"/>
                </a:lnTo>
                <a:lnTo>
                  <a:pt x="281726" y="427414"/>
                </a:lnTo>
                <a:close/>
                <a:moveTo>
                  <a:pt x="248267" y="442524"/>
                </a:moveTo>
                <a:lnTo>
                  <a:pt x="32401" y="442524"/>
                </a:lnTo>
                <a:lnTo>
                  <a:pt x="51289" y="140313"/>
                </a:lnTo>
                <a:lnTo>
                  <a:pt x="75035" y="140313"/>
                </a:lnTo>
                <a:lnTo>
                  <a:pt x="75035" y="183486"/>
                </a:lnTo>
                <a:cubicBezTo>
                  <a:pt x="75035" y="189422"/>
                  <a:pt x="79892" y="194279"/>
                  <a:pt x="85828" y="194279"/>
                </a:cubicBezTo>
                <a:cubicBezTo>
                  <a:pt x="91764" y="194279"/>
                  <a:pt x="96621" y="189422"/>
                  <a:pt x="96621" y="183486"/>
                </a:cubicBezTo>
                <a:lnTo>
                  <a:pt x="96621" y="140313"/>
                </a:lnTo>
                <a:lnTo>
                  <a:pt x="204554" y="140313"/>
                </a:lnTo>
                <a:lnTo>
                  <a:pt x="204554" y="183486"/>
                </a:lnTo>
                <a:cubicBezTo>
                  <a:pt x="204554" y="189422"/>
                  <a:pt x="209411" y="194279"/>
                  <a:pt x="215347" y="194279"/>
                </a:cubicBezTo>
                <a:cubicBezTo>
                  <a:pt x="221283" y="194279"/>
                  <a:pt x="226140" y="189422"/>
                  <a:pt x="226140" y="183486"/>
                </a:cubicBezTo>
                <a:lnTo>
                  <a:pt x="226140" y="140313"/>
                </a:lnTo>
                <a:lnTo>
                  <a:pt x="267155" y="140313"/>
                </a:lnTo>
                <a:lnTo>
                  <a:pt x="248267" y="442524"/>
                </a:lnTo>
                <a:close/>
                <a:moveTo>
                  <a:pt x="96621" y="86346"/>
                </a:moveTo>
                <a:cubicBezTo>
                  <a:pt x="96621" y="61522"/>
                  <a:pt x="113351" y="41014"/>
                  <a:pt x="136017" y="34538"/>
                </a:cubicBezTo>
                <a:cubicBezTo>
                  <a:pt x="127922" y="46411"/>
                  <a:pt x="123604" y="60442"/>
                  <a:pt x="123604" y="75553"/>
                </a:cubicBezTo>
                <a:lnTo>
                  <a:pt x="123604" y="107933"/>
                </a:lnTo>
                <a:lnTo>
                  <a:pt x="96621" y="107933"/>
                </a:lnTo>
                <a:lnTo>
                  <a:pt x="96621" y="86346"/>
                </a:lnTo>
                <a:close/>
                <a:moveTo>
                  <a:pt x="164619" y="33999"/>
                </a:moveTo>
                <a:cubicBezTo>
                  <a:pt x="187824" y="39935"/>
                  <a:pt x="204554" y="60982"/>
                  <a:pt x="204554" y="86346"/>
                </a:cubicBezTo>
                <a:lnTo>
                  <a:pt x="204554" y="107933"/>
                </a:lnTo>
                <a:lnTo>
                  <a:pt x="145191" y="107933"/>
                </a:lnTo>
                <a:lnTo>
                  <a:pt x="145191" y="75553"/>
                </a:lnTo>
                <a:cubicBezTo>
                  <a:pt x="145191" y="58823"/>
                  <a:pt x="152746" y="44252"/>
                  <a:pt x="164619" y="33999"/>
                </a:cubicBezTo>
                <a:close/>
                <a:moveTo>
                  <a:pt x="199157" y="21587"/>
                </a:moveTo>
                <a:cubicBezTo>
                  <a:pt x="228839" y="21587"/>
                  <a:pt x="253124" y="45871"/>
                  <a:pt x="253124" y="75553"/>
                </a:cubicBezTo>
                <a:lnTo>
                  <a:pt x="253124" y="107933"/>
                </a:lnTo>
                <a:lnTo>
                  <a:pt x="226140" y="107933"/>
                </a:lnTo>
                <a:lnTo>
                  <a:pt x="226140" y="86346"/>
                </a:lnTo>
                <a:cubicBezTo>
                  <a:pt x="226140" y="59363"/>
                  <a:pt x="212109" y="35618"/>
                  <a:pt x="190523" y="22126"/>
                </a:cubicBezTo>
                <a:cubicBezTo>
                  <a:pt x="193221" y="22126"/>
                  <a:pt x="196459" y="21587"/>
                  <a:pt x="199157" y="21587"/>
                </a:cubicBezTo>
                <a:close/>
                <a:moveTo>
                  <a:pt x="323280" y="128440"/>
                </a:moveTo>
                <a:cubicBezTo>
                  <a:pt x="322740" y="117107"/>
                  <a:pt x="313026" y="107933"/>
                  <a:pt x="301693" y="107933"/>
                </a:cubicBezTo>
                <a:lnTo>
                  <a:pt x="278488" y="107933"/>
                </a:lnTo>
                <a:cubicBezTo>
                  <a:pt x="289281" y="107933"/>
                  <a:pt x="298455" y="116028"/>
                  <a:pt x="300074" y="126281"/>
                </a:cubicBezTo>
                <a:cubicBezTo>
                  <a:pt x="298455" y="116028"/>
                  <a:pt x="289821" y="107933"/>
                  <a:pt x="278488" y="107933"/>
                </a:cubicBezTo>
                <a:lnTo>
                  <a:pt x="274710" y="107933"/>
                </a:lnTo>
                <a:lnTo>
                  <a:pt x="274710" y="75553"/>
                </a:lnTo>
                <a:cubicBezTo>
                  <a:pt x="274710" y="33999"/>
                  <a:pt x="240711" y="0"/>
                  <a:pt x="199157" y="0"/>
                </a:cubicBezTo>
                <a:cubicBezTo>
                  <a:pt x="184586" y="0"/>
                  <a:pt x="171095" y="4317"/>
                  <a:pt x="159762" y="11333"/>
                </a:cubicBezTo>
                <a:cubicBezTo>
                  <a:pt x="156524" y="10793"/>
                  <a:pt x="153826" y="10793"/>
                  <a:pt x="150588" y="10793"/>
                </a:cubicBezTo>
                <a:cubicBezTo>
                  <a:pt x="109033" y="10793"/>
                  <a:pt x="75035" y="44792"/>
                  <a:pt x="75035" y="86346"/>
                </a:cubicBezTo>
                <a:lnTo>
                  <a:pt x="75035" y="107933"/>
                </a:lnTo>
                <a:lnTo>
                  <a:pt x="41576" y="107933"/>
                </a:lnTo>
                <a:cubicBezTo>
                  <a:pt x="30243" y="107933"/>
                  <a:pt x="20529" y="116567"/>
                  <a:pt x="19989" y="128440"/>
                </a:cubicBezTo>
                <a:lnTo>
                  <a:pt x="21" y="452238"/>
                </a:lnTo>
                <a:cubicBezTo>
                  <a:pt x="-518" y="464650"/>
                  <a:pt x="9196" y="474904"/>
                  <a:pt x="21608" y="474904"/>
                </a:cubicBezTo>
                <a:lnTo>
                  <a:pt x="259060" y="474904"/>
                </a:lnTo>
                <a:lnTo>
                  <a:pt x="271472" y="474904"/>
                </a:lnTo>
                <a:cubicBezTo>
                  <a:pt x="277409" y="474904"/>
                  <a:pt x="283345" y="472206"/>
                  <a:pt x="287122" y="467888"/>
                </a:cubicBezTo>
                <a:lnTo>
                  <a:pt x="338391" y="417160"/>
                </a:lnTo>
                <a:cubicBezTo>
                  <a:pt x="342708" y="412843"/>
                  <a:pt x="345406" y="406367"/>
                  <a:pt x="344866" y="400430"/>
                </a:cubicBezTo>
                <a:lnTo>
                  <a:pt x="323280" y="128440"/>
                </a:lnTo>
                <a:close/>
              </a:path>
            </a:pathLst>
          </a:custGeom>
          <a:solidFill>
            <a:schemeClr val="bg1"/>
          </a:solidFill>
          <a:ln w="5358" cap="flat">
            <a:noFill/>
            <a:prstDash val="solid"/>
            <a:miter/>
          </a:ln>
        </p:spPr>
        <p:txBody>
          <a:bodyPr rtlCol="0" anchor="ctr"/>
          <a:lstStyle/>
          <a:p>
            <a:endParaRPr lang="en-US"/>
          </a:p>
        </p:txBody>
      </p:sp>
      <p:graphicFrame>
        <p:nvGraphicFramePr>
          <p:cNvPr id="15" name="Table 14">
            <a:extLst>
              <a:ext uri="{FF2B5EF4-FFF2-40B4-BE49-F238E27FC236}">
                <a16:creationId xmlns:a16="http://schemas.microsoft.com/office/drawing/2014/main" id="{0B2FDD3A-0F8A-C5F9-94DE-67E3CBA7E553}"/>
              </a:ext>
            </a:extLst>
          </p:cNvPr>
          <p:cNvGraphicFramePr>
            <a:graphicFrameLocks noGrp="1"/>
          </p:cNvGraphicFramePr>
          <p:nvPr>
            <p:extLst>
              <p:ext uri="{D42A27DB-BD31-4B8C-83A1-F6EECF244321}">
                <p14:modId xmlns:p14="http://schemas.microsoft.com/office/powerpoint/2010/main" val="2932144816"/>
              </p:ext>
            </p:extLst>
          </p:nvPr>
        </p:nvGraphicFramePr>
        <p:xfrm>
          <a:off x="914400" y="4308763"/>
          <a:ext cx="3194178" cy="1479804"/>
        </p:xfrm>
        <a:graphic>
          <a:graphicData uri="http://schemas.openxmlformats.org/drawingml/2006/table">
            <a:tbl>
              <a:tblPr firstRow="1" bandRow="1">
                <a:tableStyleId>{5C22544A-7EE6-4342-B048-85BDC9FD1C3A}</a:tableStyleId>
              </a:tblPr>
              <a:tblGrid>
                <a:gridCol w="473976">
                  <a:extLst>
                    <a:ext uri="{9D8B030D-6E8A-4147-A177-3AD203B41FA5}">
                      <a16:colId xmlns:a16="http://schemas.microsoft.com/office/drawing/2014/main" val="2512162183"/>
                    </a:ext>
                  </a:extLst>
                </a:gridCol>
                <a:gridCol w="2720202">
                  <a:extLst>
                    <a:ext uri="{9D8B030D-6E8A-4147-A177-3AD203B41FA5}">
                      <a16:colId xmlns:a16="http://schemas.microsoft.com/office/drawing/2014/main" val="1281701848"/>
                    </a:ext>
                  </a:extLst>
                </a:gridCol>
              </a:tblGrid>
              <a:tr h="369951">
                <a:tc>
                  <a:txBody>
                    <a:bodyPr/>
                    <a:lstStyle/>
                    <a:p>
                      <a:endParaRPr lang="en-US" sz="900" b="1">
                        <a:solidFill>
                          <a:srgbClr val="121D36"/>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tc>
                  <a:txBody>
                    <a:bodyPr/>
                    <a:lstStyle/>
                    <a:p>
                      <a:pPr algn="l"/>
                      <a:r>
                        <a:rPr lang="en-US" sz="900" b="1">
                          <a:solidFill>
                            <a:srgbClr val="121D36"/>
                          </a:solidFill>
                        </a:rPr>
                        <a:t>Local Business Marketplace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367587"/>
                  </a:ext>
                </a:extLst>
              </a:tr>
              <a:tr h="369951">
                <a:tc>
                  <a:txBody>
                    <a:bodyPr/>
                    <a:lstStyle/>
                    <a:p>
                      <a:endParaRPr lang="en-US" sz="900" b="1">
                        <a:solidFill>
                          <a:srgbClr val="121D36"/>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l"/>
                      <a:r>
                        <a:rPr lang="en-US" sz="900" b="1">
                          <a:solidFill>
                            <a:srgbClr val="121D36"/>
                          </a:solidFill>
                        </a:rPr>
                        <a:t>Specialty Retail &amp; Travel Convenience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808756"/>
                  </a:ext>
                </a:extLst>
              </a:tr>
              <a:tr h="369951">
                <a:tc>
                  <a:txBody>
                    <a:bodyPr/>
                    <a:lstStyle/>
                    <a:p>
                      <a:endParaRPr lang="en-US" sz="900" b="1">
                        <a:solidFill>
                          <a:srgbClr val="121D3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l"/>
                      <a:r>
                        <a:rPr lang="en-US" sz="900" b="1">
                          <a:solidFill>
                            <a:srgbClr val="121D36"/>
                          </a:solidFill>
                        </a:rPr>
                        <a:t>Food &amp; Beverage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6586380"/>
                  </a:ext>
                </a:extLst>
              </a:tr>
              <a:tr h="369951">
                <a:tc>
                  <a:txBody>
                    <a:bodyPr/>
                    <a:lstStyle/>
                    <a:p>
                      <a:endParaRPr lang="en-US" sz="900" b="1">
                        <a:solidFill>
                          <a:srgbClr val="121D3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l"/>
                      <a:r>
                        <a:rPr lang="en-US" sz="900" b="1">
                          <a:solidFill>
                            <a:srgbClr val="121D36"/>
                          </a:solidFill>
                        </a:rPr>
                        <a:t>Duty Free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0143871"/>
                  </a:ext>
                </a:extLst>
              </a:tr>
            </a:tbl>
          </a:graphicData>
        </a:graphic>
      </p:graphicFrame>
      <p:pic>
        <p:nvPicPr>
          <p:cNvPr id="11" name="Picture 10">
            <a:extLst>
              <a:ext uri="{FF2B5EF4-FFF2-40B4-BE49-F238E27FC236}">
                <a16:creationId xmlns:a16="http://schemas.microsoft.com/office/drawing/2014/main" id="{9673AE8C-A3BC-7302-E0B2-EE82C52F6361}"/>
              </a:ext>
            </a:extLst>
          </p:cNvPr>
          <p:cNvPicPr>
            <a:picLocks noChangeAspect="1"/>
          </p:cNvPicPr>
          <p:nvPr/>
        </p:nvPicPr>
        <p:blipFill>
          <a:blip r:embed="rId5"/>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387614449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96859C-B07C-72E7-938E-AEE616467B1E}"/>
              </a:ext>
            </a:extLst>
          </p:cNvPr>
          <p:cNvPicPr>
            <a:picLocks noChangeAspect="1"/>
          </p:cNvPicPr>
          <p:nvPr/>
        </p:nvPicPr>
        <p:blipFill>
          <a:blip r:embed="rId3"/>
          <a:stretch>
            <a:fillRect/>
          </a:stretch>
        </p:blipFill>
        <p:spPr>
          <a:xfrm>
            <a:off x="5204262" y="1629338"/>
            <a:ext cx="6835627" cy="3340720"/>
          </a:xfrm>
          <a:prstGeom prst="rect">
            <a:avLst/>
          </a:prstGeom>
        </p:spPr>
      </p:pic>
      <p:pic>
        <p:nvPicPr>
          <p:cNvPr id="8" name="Picture 7">
            <a:extLst>
              <a:ext uri="{FF2B5EF4-FFF2-40B4-BE49-F238E27FC236}">
                <a16:creationId xmlns:a16="http://schemas.microsoft.com/office/drawing/2014/main" id="{8B25B048-E67F-F11D-7BCA-0F2227BE7197}"/>
              </a:ext>
            </a:extLst>
          </p:cNvPr>
          <p:cNvPicPr>
            <a:picLocks noChangeAspect="1"/>
          </p:cNvPicPr>
          <p:nvPr/>
        </p:nvPicPr>
        <p:blipFill>
          <a:blip r:embed="rId4"/>
          <a:stretch>
            <a:fillRect/>
          </a:stretch>
        </p:blipFill>
        <p:spPr>
          <a:xfrm>
            <a:off x="152111" y="1800628"/>
            <a:ext cx="4983912" cy="2704944"/>
          </a:xfrm>
          <a:prstGeom prst="rect">
            <a:avLst/>
          </a:prstGeom>
        </p:spPr>
      </p:pic>
      <p:sp>
        <p:nvSpPr>
          <p:cNvPr id="9" name="Title 1">
            <a:extLst>
              <a:ext uri="{FF2B5EF4-FFF2-40B4-BE49-F238E27FC236}">
                <a16:creationId xmlns:a16="http://schemas.microsoft.com/office/drawing/2014/main" id="{5A1A151D-0BE0-000C-FD47-A00C6C167F89}"/>
              </a:ext>
            </a:extLst>
          </p:cNvPr>
          <p:cNvSpPr>
            <a:spLocks noGrp="1"/>
          </p:cNvSpPr>
          <p:nvPr>
            <p:ph type="title"/>
          </p:nvPr>
        </p:nvSpPr>
        <p:spPr>
          <a:xfrm>
            <a:off x="221384" y="475100"/>
            <a:ext cx="11487896" cy="448530"/>
          </a:xfrm>
        </p:spPr>
        <p:txBody>
          <a:bodyPr>
            <a:noAutofit/>
          </a:bodyPr>
          <a:lstStyle/>
          <a:p>
            <a:r>
              <a:rPr lang="en-US" sz="3200">
                <a:solidFill>
                  <a:srgbClr val="0070C0"/>
                </a:solidFill>
                <a:latin typeface="+mn-lt"/>
                <a:ea typeface="Calibri"/>
                <a:cs typeface="Calibri"/>
              </a:rPr>
              <a:t>T6 Local Business Marketplace: Design &amp; Construction</a:t>
            </a:r>
          </a:p>
        </p:txBody>
      </p:sp>
      <p:sp>
        <p:nvSpPr>
          <p:cNvPr id="10" name="TextBox 9">
            <a:extLst>
              <a:ext uri="{FF2B5EF4-FFF2-40B4-BE49-F238E27FC236}">
                <a16:creationId xmlns:a16="http://schemas.microsoft.com/office/drawing/2014/main" id="{701C198A-BEC1-3CBE-264B-04865E0E2971}"/>
              </a:ext>
            </a:extLst>
          </p:cNvPr>
          <p:cNvSpPr txBox="1"/>
          <p:nvPr/>
        </p:nvSpPr>
        <p:spPr>
          <a:xfrm>
            <a:off x="299698" y="5289510"/>
            <a:ext cx="11340309" cy="800219"/>
          </a:xfrm>
          <a:prstGeom prst="rect">
            <a:avLst/>
          </a:prstGeom>
          <a:noFill/>
        </p:spPr>
        <p:txBody>
          <a:bodyPr wrap="square">
            <a:spAutoFit/>
          </a:bodyPr>
          <a:lstStyle/>
          <a:p>
            <a:pPr marL="0" indent="0" algn="ctr">
              <a:lnSpc>
                <a:spcPct val="100000"/>
              </a:lnSpc>
              <a:spcBef>
                <a:spcPts val="600"/>
              </a:spcBef>
              <a:spcAft>
                <a:spcPts val="600"/>
              </a:spcAft>
              <a:buFont typeface="Arial" panose="020B0604020202020204" pitchFamily="34" charset="0"/>
              <a:buNone/>
            </a:pPr>
            <a:r>
              <a:rPr lang="en-US" b="1">
                <a:solidFill>
                  <a:srgbClr val="002060"/>
                </a:solidFill>
              </a:rPr>
              <a:t>Phase 1 Selection Process is for R2-12 and two kiosks (not depicted here). </a:t>
            </a:r>
          </a:p>
          <a:p>
            <a:pPr marL="0" indent="0" algn="ctr">
              <a:lnSpc>
                <a:spcPct val="100000"/>
              </a:lnSpc>
              <a:spcBef>
                <a:spcPts val="600"/>
              </a:spcBef>
              <a:spcAft>
                <a:spcPts val="600"/>
              </a:spcAft>
              <a:buFont typeface="Arial" panose="020B0604020202020204" pitchFamily="34" charset="0"/>
              <a:buNone/>
            </a:pPr>
            <a:r>
              <a:rPr lang="en-US" b="1">
                <a:solidFill>
                  <a:srgbClr val="002060"/>
                </a:solidFill>
              </a:rPr>
              <a:t>Kiosk design under development</a:t>
            </a:r>
          </a:p>
        </p:txBody>
      </p:sp>
      <p:pic>
        <p:nvPicPr>
          <p:cNvPr id="11" name="Picture 10">
            <a:extLst>
              <a:ext uri="{FF2B5EF4-FFF2-40B4-BE49-F238E27FC236}">
                <a16:creationId xmlns:a16="http://schemas.microsoft.com/office/drawing/2014/main" id="{4630701E-DF7B-25BA-AEB1-666A4DB3C2D7}"/>
              </a:ext>
            </a:extLst>
          </p:cNvPr>
          <p:cNvPicPr>
            <a:picLocks noChangeAspect="1"/>
          </p:cNvPicPr>
          <p:nvPr/>
        </p:nvPicPr>
        <p:blipFill>
          <a:blip r:embed="rId5"/>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1512879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4F906-8751-8DAD-B35F-CACDAD10BC5C}"/>
              </a:ext>
            </a:extLst>
          </p:cNvPr>
          <p:cNvSpPr>
            <a:spLocks noGrp="1"/>
          </p:cNvSpPr>
          <p:nvPr>
            <p:ph type="title"/>
          </p:nvPr>
        </p:nvSpPr>
        <p:spPr>
          <a:xfrm>
            <a:off x="278717" y="420401"/>
            <a:ext cx="11487896" cy="448530"/>
          </a:xfrm>
        </p:spPr>
        <p:txBody>
          <a:bodyPr>
            <a:noAutofit/>
          </a:bodyPr>
          <a:lstStyle/>
          <a:p>
            <a:r>
              <a:rPr lang="en-US" sz="2800">
                <a:solidFill>
                  <a:srgbClr val="0070C0"/>
                </a:solidFill>
                <a:latin typeface="+mn-lt"/>
                <a:ea typeface="Calibri"/>
                <a:cs typeface="Calibri"/>
              </a:rPr>
              <a:t>T6 Local Business Marketplace: Marketing &amp; Operational Support</a:t>
            </a:r>
          </a:p>
        </p:txBody>
      </p:sp>
      <p:sp>
        <p:nvSpPr>
          <p:cNvPr id="6" name="Content Placeholder 2">
            <a:extLst>
              <a:ext uri="{FF2B5EF4-FFF2-40B4-BE49-F238E27FC236}">
                <a16:creationId xmlns:a16="http://schemas.microsoft.com/office/drawing/2014/main" id="{A6B7247C-33B8-48D4-4E70-EEBDCAFE666B}"/>
              </a:ext>
            </a:extLst>
          </p:cNvPr>
          <p:cNvSpPr txBox="1">
            <a:spLocks/>
          </p:cNvSpPr>
          <p:nvPr/>
        </p:nvSpPr>
        <p:spPr>
          <a:xfrm>
            <a:off x="7589288" y="2702314"/>
            <a:ext cx="4299698" cy="47697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50000"/>
                  </a:schemeClr>
                </a:solidFill>
                <a:latin typeface="+mn-lt"/>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Wayfinding</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Events &amp; promotions</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Social media</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Announcements in aviation industry &amp; community media</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Branding &amp; visual presentation support </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Merchandising support</a:t>
            </a:r>
          </a:p>
          <a:p>
            <a:pPr marL="0" indent="0">
              <a:lnSpc>
                <a:spcPct val="100000"/>
              </a:lnSpc>
              <a:spcBef>
                <a:spcPts val="0"/>
              </a:spcBef>
              <a:spcAft>
                <a:spcPts val="600"/>
              </a:spcAft>
              <a:buNone/>
            </a:pPr>
            <a:endParaRPr lang="en-US">
              <a:solidFill>
                <a:srgbClr val="C00000"/>
              </a:solidFill>
            </a:endParaRPr>
          </a:p>
          <a:p>
            <a:pPr>
              <a:lnSpc>
                <a:spcPct val="100000"/>
              </a:lnSpc>
              <a:spcBef>
                <a:spcPts val="600"/>
              </a:spcBef>
              <a:spcAft>
                <a:spcPts val="600"/>
              </a:spcAft>
            </a:pPr>
            <a:endParaRPr lang="en-US">
              <a:solidFill>
                <a:srgbClr val="C00000"/>
              </a:solidFill>
            </a:endParaRPr>
          </a:p>
          <a:p>
            <a:pPr>
              <a:lnSpc>
                <a:spcPct val="100000"/>
              </a:lnSpc>
              <a:spcBef>
                <a:spcPts val="600"/>
              </a:spcBef>
              <a:spcAft>
                <a:spcPts val="600"/>
              </a:spcAft>
            </a:pPr>
            <a:endParaRPr lang="en-US" sz="1600">
              <a:solidFill>
                <a:srgbClr val="C00000"/>
              </a:solidFill>
            </a:endParaRPr>
          </a:p>
        </p:txBody>
      </p:sp>
      <p:sp>
        <p:nvSpPr>
          <p:cNvPr id="2" name="Content Placeholder 2">
            <a:extLst>
              <a:ext uri="{FF2B5EF4-FFF2-40B4-BE49-F238E27FC236}">
                <a16:creationId xmlns:a16="http://schemas.microsoft.com/office/drawing/2014/main" id="{9631B632-5B2D-092F-B12B-D2B663A3ACB3}"/>
              </a:ext>
            </a:extLst>
          </p:cNvPr>
          <p:cNvSpPr txBox="1">
            <a:spLocks/>
          </p:cNvSpPr>
          <p:nvPr/>
        </p:nvSpPr>
        <p:spPr>
          <a:xfrm>
            <a:off x="1156142" y="2605236"/>
            <a:ext cx="4431734" cy="31829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50000"/>
                  </a:schemeClr>
                </a:solidFill>
                <a:latin typeface="+mn-lt"/>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Weekly touch-bases</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Monthly business review meetings</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Quarterly Marketplace meetings</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Vantage will provide subject matter expertise to support specific business needs</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Job Fairs for sourcing talented staff (Council of Airport Opportunity)</a:t>
            </a:r>
          </a:p>
          <a:p>
            <a:pPr>
              <a:lnSpc>
                <a:spcPct val="100000"/>
              </a:lnSpc>
              <a:spcBef>
                <a:spcPts val="0"/>
              </a:spcBef>
              <a:spcAft>
                <a:spcPts val="600"/>
              </a:spcAft>
              <a:buFont typeface="Wingdings" panose="05000000000000000000" pitchFamily="2" charset="2"/>
              <a:buChar char="ü"/>
            </a:pPr>
            <a:r>
              <a:rPr lang="en-US">
                <a:solidFill>
                  <a:schemeClr val="tx1"/>
                </a:solidFill>
                <a:ea typeface="Calibri"/>
                <a:cs typeface="Calibri"/>
              </a:rPr>
              <a:t>Connections to airport suppliers</a:t>
            </a:r>
          </a:p>
        </p:txBody>
      </p:sp>
      <p:sp>
        <p:nvSpPr>
          <p:cNvPr id="4" name="TextBox 3">
            <a:extLst>
              <a:ext uri="{FF2B5EF4-FFF2-40B4-BE49-F238E27FC236}">
                <a16:creationId xmlns:a16="http://schemas.microsoft.com/office/drawing/2014/main" id="{5714F636-C3FB-95E6-1E6A-07E206836062}"/>
              </a:ext>
            </a:extLst>
          </p:cNvPr>
          <p:cNvSpPr txBox="1"/>
          <p:nvPr/>
        </p:nvSpPr>
        <p:spPr>
          <a:xfrm>
            <a:off x="278717" y="965221"/>
            <a:ext cx="11340309" cy="646331"/>
          </a:xfrm>
          <a:prstGeom prst="rect">
            <a:avLst/>
          </a:prstGeom>
          <a:noFill/>
        </p:spPr>
        <p:txBody>
          <a:bodyPr wrap="square">
            <a:spAutoFit/>
          </a:bodyPr>
          <a:lstStyle/>
          <a:p>
            <a:pPr marL="0" indent="0">
              <a:lnSpc>
                <a:spcPct val="100000"/>
              </a:lnSpc>
              <a:spcBef>
                <a:spcPts val="600"/>
              </a:spcBef>
              <a:spcAft>
                <a:spcPts val="600"/>
              </a:spcAft>
              <a:buFont typeface="Arial" panose="020B0604020202020204" pitchFamily="34" charset="0"/>
              <a:buNone/>
            </a:pPr>
            <a:r>
              <a:rPr lang="en-US" b="1">
                <a:solidFill>
                  <a:srgbClr val="002060"/>
                </a:solidFill>
              </a:rPr>
              <a:t>JMP is committed to the success of our LBE &amp; IOC members and will provide operational and marketing consultation services to each of our partners.</a:t>
            </a:r>
          </a:p>
        </p:txBody>
      </p:sp>
      <p:sp>
        <p:nvSpPr>
          <p:cNvPr id="7" name="Oval 6">
            <a:extLst>
              <a:ext uri="{FF2B5EF4-FFF2-40B4-BE49-F238E27FC236}">
                <a16:creationId xmlns:a16="http://schemas.microsoft.com/office/drawing/2014/main" id="{8AF949D2-0DD4-99ED-77F7-04FEAF93F972}"/>
              </a:ext>
            </a:extLst>
          </p:cNvPr>
          <p:cNvSpPr/>
          <p:nvPr/>
        </p:nvSpPr>
        <p:spPr>
          <a:xfrm>
            <a:off x="381540" y="2077216"/>
            <a:ext cx="731520" cy="731520"/>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7655744-2BF1-2D93-D409-81E20A32E63B}"/>
              </a:ext>
            </a:extLst>
          </p:cNvPr>
          <p:cNvSpPr/>
          <p:nvPr/>
        </p:nvSpPr>
        <p:spPr>
          <a:xfrm>
            <a:off x="6782902" y="1976336"/>
            <a:ext cx="731520" cy="731520"/>
          </a:xfrm>
          <a:prstGeom prst="ellipse">
            <a:avLst/>
          </a:prstGeom>
          <a:solidFill>
            <a:schemeClr val="accent6">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Image with solid fill">
            <a:extLst>
              <a:ext uri="{FF2B5EF4-FFF2-40B4-BE49-F238E27FC236}">
                <a16:creationId xmlns:a16="http://schemas.microsoft.com/office/drawing/2014/main" id="{BF66FAD0-59FF-A442-D006-D8D2DB93D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2917" y="2079704"/>
            <a:ext cx="573425" cy="573425"/>
          </a:xfrm>
          <a:prstGeom prst="rect">
            <a:avLst/>
          </a:prstGeom>
        </p:spPr>
      </p:pic>
      <p:pic>
        <p:nvPicPr>
          <p:cNvPr id="12" name="Graphic 11" descr="Chat with solid fill">
            <a:extLst>
              <a:ext uri="{FF2B5EF4-FFF2-40B4-BE49-F238E27FC236}">
                <a16:creationId xmlns:a16="http://schemas.microsoft.com/office/drawing/2014/main" id="{E4DA2467-FE81-2262-DF7A-2991A28149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535" y="2139783"/>
            <a:ext cx="696448" cy="696448"/>
          </a:xfrm>
          <a:prstGeom prst="rect">
            <a:avLst/>
          </a:prstGeom>
        </p:spPr>
      </p:pic>
      <p:sp>
        <p:nvSpPr>
          <p:cNvPr id="9" name="TextBox 8">
            <a:extLst>
              <a:ext uri="{FF2B5EF4-FFF2-40B4-BE49-F238E27FC236}">
                <a16:creationId xmlns:a16="http://schemas.microsoft.com/office/drawing/2014/main" id="{2DE4CD3F-D67B-6978-7556-9F4B9C4A610A}"/>
              </a:ext>
            </a:extLst>
          </p:cNvPr>
          <p:cNvSpPr txBox="1"/>
          <p:nvPr/>
        </p:nvSpPr>
        <p:spPr>
          <a:xfrm>
            <a:off x="7589288" y="2070510"/>
            <a:ext cx="6096000" cy="461665"/>
          </a:xfrm>
          <a:prstGeom prst="rect">
            <a:avLst/>
          </a:prstGeom>
          <a:noFill/>
        </p:spPr>
        <p:txBody>
          <a:bodyPr wrap="square">
            <a:spAutoFit/>
          </a:bodyPr>
          <a:lstStyle/>
          <a:p>
            <a:r>
              <a:rPr lang="en-US" sz="2400" b="1" u="sng">
                <a:solidFill>
                  <a:srgbClr val="0070C0"/>
                </a:solidFill>
                <a:latin typeface="+mn-lt"/>
              </a:rPr>
              <a:t>Marketing</a:t>
            </a:r>
            <a:r>
              <a:rPr lang="en-US" sz="2400" b="1" u="sng">
                <a:solidFill>
                  <a:srgbClr val="0070C0"/>
                </a:solidFill>
              </a:rPr>
              <a:t> Support</a:t>
            </a:r>
            <a:endParaRPr lang="en-US" sz="2400" b="1" u="sng"/>
          </a:p>
        </p:txBody>
      </p:sp>
      <p:sp>
        <p:nvSpPr>
          <p:cNvPr id="11" name="TextBox 10">
            <a:extLst>
              <a:ext uri="{FF2B5EF4-FFF2-40B4-BE49-F238E27FC236}">
                <a16:creationId xmlns:a16="http://schemas.microsoft.com/office/drawing/2014/main" id="{8943497B-B358-DADC-8EDF-34BBC7F9B5D5}"/>
              </a:ext>
            </a:extLst>
          </p:cNvPr>
          <p:cNvSpPr txBox="1"/>
          <p:nvPr/>
        </p:nvSpPr>
        <p:spPr>
          <a:xfrm>
            <a:off x="1155366" y="2074298"/>
            <a:ext cx="6096000" cy="461665"/>
          </a:xfrm>
          <a:prstGeom prst="rect">
            <a:avLst/>
          </a:prstGeom>
          <a:noFill/>
        </p:spPr>
        <p:txBody>
          <a:bodyPr wrap="square">
            <a:spAutoFit/>
          </a:bodyPr>
          <a:lstStyle/>
          <a:p>
            <a:r>
              <a:rPr lang="en-US" sz="2400" b="1" u="sng">
                <a:solidFill>
                  <a:srgbClr val="0070C0"/>
                </a:solidFill>
                <a:latin typeface="+mn-lt"/>
              </a:rPr>
              <a:t>Operational</a:t>
            </a:r>
            <a:r>
              <a:rPr lang="en-US" sz="2400" b="1" u="sng">
                <a:solidFill>
                  <a:srgbClr val="0070C0"/>
                </a:solidFill>
              </a:rPr>
              <a:t> Support</a:t>
            </a:r>
            <a:endParaRPr lang="en-US" sz="2400" b="1" u="sng"/>
          </a:p>
        </p:txBody>
      </p:sp>
      <p:pic>
        <p:nvPicPr>
          <p:cNvPr id="13" name="Picture 12">
            <a:extLst>
              <a:ext uri="{FF2B5EF4-FFF2-40B4-BE49-F238E27FC236}">
                <a16:creationId xmlns:a16="http://schemas.microsoft.com/office/drawing/2014/main" id="{80A2AD72-1C0F-8F43-4354-47FB1B91CCA4}"/>
              </a:ext>
            </a:extLst>
          </p:cNvPr>
          <p:cNvPicPr>
            <a:picLocks noChangeAspect="1"/>
          </p:cNvPicPr>
          <p:nvPr/>
        </p:nvPicPr>
        <p:blipFill>
          <a:blip r:embed="rId7"/>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372315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25BAE-D96A-0218-B612-B7746B5C334B}"/>
              </a:ext>
            </a:extLst>
          </p:cNvPr>
          <p:cNvSpPr>
            <a:spLocks noGrp="1"/>
          </p:cNvSpPr>
          <p:nvPr>
            <p:ph type="body" sz="quarter" idx="10"/>
          </p:nvPr>
        </p:nvSpPr>
        <p:spPr>
          <a:xfrm>
            <a:off x="623599" y="3028390"/>
            <a:ext cx="10356975" cy="801220"/>
          </a:xfrm>
        </p:spPr>
        <p:txBody>
          <a:bodyPr/>
          <a:lstStyle/>
          <a:p>
            <a:pPr marL="685800">
              <a:lnSpc>
                <a:spcPct val="100000"/>
              </a:lnSpc>
              <a:spcAft>
                <a:spcPts val="1200"/>
              </a:spcAft>
            </a:pPr>
            <a:r>
              <a:rPr lang="en-US" sz="2400">
                <a:latin typeface="Segoe UI"/>
                <a:ea typeface="Calibri"/>
                <a:cs typeface="Calibri"/>
              </a:rPr>
              <a:t>T6 Local Business Marketplace Procurement Process</a:t>
            </a:r>
          </a:p>
        </p:txBody>
      </p:sp>
      <p:pic>
        <p:nvPicPr>
          <p:cNvPr id="4" name="Picture 3">
            <a:extLst>
              <a:ext uri="{FF2B5EF4-FFF2-40B4-BE49-F238E27FC236}">
                <a16:creationId xmlns:a16="http://schemas.microsoft.com/office/drawing/2014/main" id="{CA160E7B-C79B-1DCD-8BE5-0BDD01FED472}"/>
              </a:ext>
            </a:extLst>
          </p:cNvPr>
          <p:cNvPicPr>
            <a:picLocks noChangeAspect="1"/>
          </p:cNvPicPr>
          <p:nvPr/>
        </p:nvPicPr>
        <p:blipFill>
          <a:blip r:embed="rId3"/>
          <a:stretch>
            <a:fillRect/>
          </a:stretch>
        </p:blipFill>
        <p:spPr>
          <a:xfrm>
            <a:off x="9710057" y="6300570"/>
            <a:ext cx="2300990" cy="323843"/>
          </a:xfrm>
          <a:prstGeom prst="rect">
            <a:avLst/>
          </a:prstGeom>
        </p:spPr>
      </p:pic>
    </p:spTree>
    <p:extLst>
      <p:ext uri="{BB962C8B-B14F-4D97-AF65-F5344CB8AC3E}">
        <p14:creationId xmlns:p14="http://schemas.microsoft.com/office/powerpoint/2010/main" val="350767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4F906-8751-8DAD-B35F-CACDAD10BC5C}"/>
              </a:ext>
            </a:extLst>
          </p:cNvPr>
          <p:cNvSpPr>
            <a:spLocks noGrp="1"/>
          </p:cNvSpPr>
          <p:nvPr>
            <p:ph type="title"/>
          </p:nvPr>
        </p:nvSpPr>
        <p:spPr>
          <a:xfrm>
            <a:off x="362138" y="382822"/>
            <a:ext cx="11487896" cy="448530"/>
          </a:xfrm>
        </p:spPr>
        <p:txBody>
          <a:bodyPr>
            <a:noAutofit/>
          </a:bodyPr>
          <a:lstStyle/>
          <a:p>
            <a:r>
              <a:rPr lang="en-US" sz="2800">
                <a:solidFill>
                  <a:srgbClr val="0070C0"/>
                </a:solidFill>
                <a:latin typeface="+mn-lt"/>
                <a:cs typeface="Calibri"/>
              </a:rPr>
              <a:t>T6 Local Business Marketplace: Procurement Process &amp; Timeline</a:t>
            </a:r>
          </a:p>
        </p:txBody>
      </p:sp>
      <p:sp>
        <p:nvSpPr>
          <p:cNvPr id="57" name="TextBox 56">
            <a:extLst>
              <a:ext uri="{FF2B5EF4-FFF2-40B4-BE49-F238E27FC236}">
                <a16:creationId xmlns:a16="http://schemas.microsoft.com/office/drawing/2014/main" id="{FCA29A0A-92D8-D044-6FC5-4BA46296081B}"/>
              </a:ext>
            </a:extLst>
          </p:cNvPr>
          <p:cNvSpPr txBox="1"/>
          <p:nvPr/>
        </p:nvSpPr>
        <p:spPr>
          <a:xfrm>
            <a:off x="398827" y="890180"/>
            <a:ext cx="11606360" cy="923330"/>
          </a:xfrm>
          <a:prstGeom prst="rect">
            <a:avLst/>
          </a:prstGeom>
          <a:noFill/>
        </p:spPr>
        <p:txBody>
          <a:bodyPr wrap="square" lIns="91440" tIns="45720" rIns="91440" bIns="45720" anchor="t">
            <a:spAutoFit/>
          </a:bodyPr>
          <a:lstStyle/>
          <a:p>
            <a:pPr algn="ctr"/>
            <a:r>
              <a:rPr lang="en-US" sz="1800" b="1">
                <a:solidFill>
                  <a:srgbClr val="14274A"/>
                </a:solidFill>
                <a:latin typeface="Segoe UI"/>
                <a:ea typeface="Verdana"/>
                <a:cs typeface="Segoe UI"/>
              </a:rPr>
              <a:t>3</a:t>
            </a:r>
            <a:r>
              <a:rPr lang="en-US" sz="1800">
                <a:solidFill>
                  <a:srgbClr val="14274A"/>
                </a:solidFill>
                <a:latin typeface="Segoe UI"/>
                <a:ea typeface="Verdana"/>
                <a:cs typeface="Segoe UI"/>
              </a:rPr>
              <a:t> </a:t>
            </a:r>
            <a:r>
              <a:rPr lang="en-US" sz="1800" b="1">
                <a:solidFill>
                  <a:srgbClr val="14274A"/>
                </a:solidFill>
                <a:latin typeface="Segoe UI"/>
                <a:ea typeface="Verdana"/>
                <a:cs typeface="Segoe UI"/>
              </a:rPr>
              <a:t>Local Business Marketplace opportunities </a:t>
            </a:r>
            <a:r>
              <a:rPr lang="en-US" sz="1800">
                <a:solidFill>
                  <a:srgbClr val="14274A"/>
                </a:solidFill>
                <a:latin typeface="Segoe UI"/>
                <a:ea typeface="Verdana"/>
                <a:cs typeface="Segoe UI"/>
              </a:rPr>
              <a:t>will be selected as part of this phase. </a:t>
            </a:r>
          </a:p>
          <a:p>
            <a:pPr algn="ctr"/>
            <a:r>
              <a:rPr lang="en-US" sz="1800">
                <a:solidFill>
                  <a:srgbClr val="14274A"/>
                </a:solidFill>
                <a:latin typeface="Segoe UI"/>
                <a:ea typeface="Verdana"/>
                <a:cs typeface="Segoe UI"/>
              </a:rPr>
              <a:t>The process has been developed to </a:t>
            </a:r>
            <a:r>
              <a:rPr lang="en-US" sz="1800" b="1">
                <a:solidFill>
                  <a:srgbClr val="14274A"/>
                </a:solidFill>
                <a:latin typeface="Segoe UI"/>
                <a:ea typeface="Verdana"/>
                <a:cs typeface="Segoe UI"/>
              </a:rPr>
              <a:t>reduce the cost and complexity for </a:t>
            </a:r>
            <a:r>
              <a:rPr lang="en-US" b="1">
                <a:solidFill>
                  <a:srgbClr val="14274A"/>
                </a:solidFill>
                <a:latin typeface="Segoe UI"/>
                <a:ea typeface="Verdana"/>
                <a:cs typeface="Segoe UI"/>
              </a:rPr>
              <a:t>applicants</a:t>
            </a:r>
            <a:r>
              <a:rPr lang="en-US" sz="1800" b="1">
                <a:solidFill>
                  <a:srgbClr val="14274A"/>
                </a:solidFill>
                <a:latin typeface="Segoe UI"/>
                <a:ea typeface="Verdana"/>
                <a:cs typeface="Segoe UI"/>
              </a:rPr>
              <a:t>.</a:t>
            </a:r>
          </a:p>
          <a:p>
            <a:pPr algn="ctr"/>
            <a:r>
              <a:rPr lang="en-US" sz="1800">
                <a:solidFill>
                  <a:srgbClr val="14274A"/>
                </a:solidFill>
                <a:latin typeface="Segoe UI"/>
                <a:ea typeface="Verdana"/>
                <a:cs typeface="Segoe UI"/>
              </a:rPr>
              <a:t>  </a:t>
            </a:r>
          </a:p>
        </p:txBody>
      </p:sp>
      <p:pic>
        <p:nvPicPr>
          <p:cNvPr id="60" name="Picture 59">
            <a:extLst>
              <a:ext uri="{FF2B5EF4-FFF2-40B4-BE49-F238E27FC236}">
                <a16:creationId xmlns:a16="http://schemas.microsoft.com/office/drawing/2014/main" id="{7F4A40B4-3FA2-5387-18FE-537BA48AB26E}"/>
              </a:ext>
            </a:extLst>
          </p:cNvPr>
          <p:cNvPicPr>
            <a:picLocks noChangeAspect="1"/>
          </p:cNvPicPr>
          <p:nvPr/>
        </p:nvPicPr>
        <p:blipFill>
          <a:blip r:embed="rId3"/>
          <a:stretch>
            <a:fillRect/>
          </a:stretch>
        </p:blipFill>
        <p:spPr>
          <a:xfrm>
            <a:off x="10936135" y="6412367"/>
            <a:ext cx="1276528" cy="209579"/>
          </a:xfrm>
          <a:prstGeom prst="rect">
            <a:avLst/>
          </a:prstGeom>
        </p:spPr>
      </p:pic>
      <p:sp>
        <p:nvSpPr>
          <p:cNvPr id="9" name="TextBox 8">
            <a:extLst>
              <a:ext uri="{FF2B5EF4-FFF2-40B4-BE49-F238E27FC236}">
                <a16:creationId xmlns:a16="http://schemas.microsoft.com/office/drawing/2014/main" id="{9E4783DB-AC47-105A-F854-C04BE1830589}"/>
              </a:ext>
            </a:extLst>
          </p:cNvPr>
          <p:cNvSpPr txBox="1"/>
          <p:nvPr/>
        </p:nvSpPr>
        <p:spPr>
          <a:xfrm>
            <a:off x="8904146" y="6402057"/>
            <a:ext cx="2917786" cy="261610"/>
          </a:xfrm>
          <a:prstGeom prst="rect">
            <a:avLst/>
          </a:prstGeom>
          <a:noFill/>
        </p:spPr>
        <p:txBody>
          <a:bodyPr wrap="square" rtlCol="0">
            <a:spAutoFit/>
          </a:bodyPr>
          <a:lstStyle/>
          <a:p>
            <a:r>
              <a:rPr lang="en-US" sz="1100" b="1">
                <a:solidFill>
                  <a:srgbClr val="FF0000"/>
                </a:solidFill>
              </a:rPr>
              <a:t>*Subject to Port Authority Final Approval</a:t>
            </a:r>
          </a:p>
        </p:txBody>
      </p:sp>
      <p:grpSp>
        <p:nvGrpSpPr>
          <p:cNvPr id="81" name="Group 80">
            <a:extLst>
              <a:ext uri="{FF2B5EF4-FFF2-40B4-BE49-F238E27FC236}">
                <a16:creationId xmlns:a16="http://schemas.microsoft.com/office/drawing/2014/main" id="{DAD148C3-213D-C40D-37A0-54BD235918A8}"/>
              </a:ext>
            </a:extLst>
          </p:cNvPr>
          <p:cNvGrpSpPr/>
          <p:nvPr/>
        </p:nvGrpSpPr>
        <p:grpSpPr>
          <a:xfrm>
            <a:off x="39951" y="1816920"/>
            <a:ext cx="12167516" cy="3972001"/>
            <a:chOff x="0" y="2075907"/>
            <a:chExt cx="12167516" cy="3972001"/>
          </a:xfrm>
        </p:grpSpPr>
        <p:sp>
          <p:nvSpPr>
            <p:cNvPr id="12" name="Rectangle 11">
              <a:extLst>
                <a:ext uri="{FF2B5EF4-FFF2-40B4-BE49-F238E27FC236}">
                  <a16:creationId xmlns:a16="http://schemas.microsoft.com/office/drawing/2014/main" id="{E646861E-EEC6-04B5-3EC2-B3C6877DBDE9}"/>
                </a:ext>
              </a:extLst>
            </p:cNvPr>
            <p:cNvSpPr/>
            <p:nvPr/>
          </p:nvSpPr>
          <p:spPr>
            <a:xfrm>
              <a:off x="0" y="4378340"/>
              <a:ext cx="11025188" cy="50668"/>
            </a:xfrm>
            <a:prstGeom prst="rect">
              <a:avLst/>
            </a:prstGeom>
            <a:solidFill>
              <a:srgbClr val="30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F9B9D5CE-669E-E80D-CF3F-FE9B28C8732B}"/>
                </a:ext>
              </a:extLst>
            </p:cNvPr>
            <p:cNvCxnSpPr/>
            <p:nvPr/>
          </p:nvCxnSpPr>
          <p:spPr>
            <a:xfrm>
              <a:off x="8832325" y="3798668"/>
              <a:ext cx="0" cy="705734"/>
            </a:xfrm>
            <a:prstGeom prst="line">
              <a:avLst/>
            </a:prstGeom>
            <a:ln w="19050">
              <a:solidFill>
                <a:srgbClr val="30353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7382011-05D8-A7B3-D893-AE2F830854C0}"/>
                </a:ext>
              </a:extLst>
            </p:cNvPr>
            <p:cNvSpPr/>
            <p:nvPr/>
          </p:nvSpPr>
          <p:spPr>
            <a:xfrm>
              <a:off x="9800292" y="3298510"/>
              <a:ext cx="2367224" cy="2367218"/>
            </a:xfrm>
            <a:prstGeom prst="ellipse">
              <a:avLst/>
            </a:prstGeom>
            <a:solidFill>
              <a:srgbClr val="66718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03B42BF-D8A8-0221-76BE-2252C7B165FB}"/>
                </a:ext>
              </a:extLst>
            </p:cNvPr>
            <p:cNvSpPr/>
            <p:nvPr/>
          </p:nvSpPr>
          <p:spPr>
            <a:xfrm>
              <a:off x="10159157" y="3699183"/>
              <a:ext cx="1595654" cy="1595650"/>
            </a:xfrm>
            <a:prstGeom prst="ellipse">
              <a:avLst/>
            </a:prstGeom>
            <a:solidFill>
              <a:srgbClr val="0070C0"/>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C54DD6-81BB-1EB9-6BD4-DC0D0B44F607}"/>
                </a:ext>
              </a:extLst>
            </p:cNvPr>
            <p:cNvSpPr txBox="1"/>
            <p:nvPr/>
          </p:nvSpPr>
          <p:spPr>
            <a:xfrm>
              <a:off x="5575401" y="5300383"/>
              <a:ext cx="3276203" cy="646331"/>
            </a:xfrm>
            <a:prstGeom prst="rect">
              <a:avLst/>
            </a:prstGeom>
            <a:noFill/>
          </p:spPr>
          <p:txBody>
            <a:bodyPr wrap="square" lIns="0" tIns="0" rIns="0" bIns="0" rtlCol="0">
              <a:spAutoFit/>
            </a:bodyPr>
            <a:lstStyle/>
            <a:p>
              <a:pPr algn="ctr"/>
              <a:r>
                <a:rPr lang="en-US" sz="1400" b="1"/>
                <a:t>Rolling notifications to preferred applicants to interview </a:t>
              </a:r>
              <a:r>
                <a:rPr lang="en-US" sz="1400"/>
                <a:t>with members of the Procurement Evaluation Team.</a:t>
              </a:r>
            </a:p>
          </p:txBody>
        </p:sp>
        <p:sp>
          <p:nvSpPr>
            <p:cNvPr id="17" name="TextBox 16">
              <a:extLst>
                <a:ext uri="{FF2B5EF4-FFF2-40B4-BE49-F238E27FC236}">
                  <a16:creationId xmlns:a16="http://schemas.microsoft.com/office/drawing/2014/main" id="{E2E34A81-37E9-0BAB-3550-BBD927732E63}"/>
                </a:ext>
              </a:extLst>
            </p:cNvPr>
            <p:cNvSpPr txBox="1"/>
            <p:nvPr/>
          </p:nvSpPr>
          <p:spPr>
            <a:xfrm>
              <a:off x="6169061" y="3577559"/>
              <a:ext cx="1534523" cy="215444"/>
            </a:xfrm>
            <a:prstGeom prst="rect">
              <a:avLst/>
            </a:prstGeom>
            <a:noFill/>
          </p:spPr>
          <p:txBody>
            <a:bodyPr wrap="none" lIns="0" tIns="0" rIns="0" bIns="0" rtlCol="0">
              <a:spAutoFit/>
            </a:bodyPr>
            <a:lstStyle/>
            <a:p>
              <a:pPr algn="ctr"/>
              <a:r>
                <a:rPr lang="en-US" sz="1400" b="1">
                  <a:solidFill>
                    <a:srgbClr val="0070C0"/>
                  </a:solidFill>
                </a:rPr>
                <a:t>Stage 2: Interviews</a:t>
              </a:r>
            </a:p>
          </p:txBody>
        </p:sp>
        <p:sp>
          <p:nvSpPr>
            <p:cNvPr id="27" name="TextBox 26">
              <a:extLst>
                <a:ext uri="{FF2B5EF4-FFF2-40B4-BE49-F238E27FC236}">
                  <a16:creationId xmlns:a16="http://schemas.microsoft.com/office/drawing/2014/main" id="{D4FFE632-F8F6-5D02-D8FF-31CB9A6863BC}"/>
                </a:ext>
              </a:extLst>
            </p:cNvPr>
            <p:cNvSpPr txBox="1"/>
            <p:nvPr/>
          </p:nvSpPr>
          <p:spPr>
            <a:xfrm>
              <a:off x="152811" y="5186134"/>
              <a:ext cx="2413970" cy="861774"/>
            </a:xfrm>
            <a:prstGeom prst="rect">
              <a:avLst/>
            </a:prstGeom>
            <a:noFill/>
          </p:spPr>
          <p:txBody>
            <a:bodyPr wrap="square" lIns="0" tIns="0" rIns="0" bIns="0" rtlCol="0" anchor="t">
              <a:spAutoFit/>
            </a:bodyPr>
            <a:lstStyle/>
            <a:p>
              <a:pPr algn="ctr"/>
              <a:r>
                <a:rPr lang="en-US" sz="1400"/>
                <a:t>Interested parties can </a:t>
              </a:r>
              <a:r>
                <a:rPr lang="en-US" sz="1400" b="1"/>
                <a:t>submit questions to JMP through email beginning 10/8</a:t>
              </a:r>
              <a:r>
                <a:rPr lang="en-US" sz="1400"/>
                <a:t>.</a:t>
              </a:r>
            </a:p>
            <a:p>
              <a:pPr algn="ctr"/>
              <a:endParaRPr lang="en-US" sz="1400">
                <a:cs typeface="Segoe UI"/>
              </a:endParaRPr>
            </a:p>
          </p:txBody>
        </p:sp>
        <p:sp>
          <p:nvSpPr>
            <p:cNvPr id="29" name="TextBox 28">
              <a:extLst>
                <a:ext uri="{FF2B5EF4-FFF2-40B4-BE49-F238E27FC236}">
                  <a16:creationId xmlns:a16="http://schemas.microsoft.com/office/drawing/2014/main" id="{51E81F49-FDFB-F462-904D-0B1BD95E07B4}"/>
                </a:ext>
              </a:extLst>
            </p:cNvPr>
            <p:cNvSpPr txBox="1"/>
            <p:nvPr/>
          </p:nvSpPr>
          <p:spPr>
            <a:xfrm>
              <a:off x="1705048" y="3627116"/>
              <a:ext cx="3482996" cy="215444"/>
            </a:xfrm>
            <a:prstGeom prst="rect">
              <a:avLst/>
            </a:prstGeom>
            <a:noFill/>
          </p:spPr>
          <p:txBody>
            <a:bodyPr wrap="square" lIns="0" tIns="0" rIns="0" bIns="0" rtlCol="0">
              <a:spAutoFit/>
            </a:bodyPr>
            <a:lstStyle/>
            <a:p>
              <a:pPr algn="ctr"/>
              <a:r>
                <a:rPr lang="en-US" sz="1400" b="1">
                  <a:solidFill>
                    <a:srgbClr val="0070C0"/>
                  </a:solidFill>
                </a:rPr>
                <a:t>Question Period Ends</a:t>
              </a:r>
            </a:p>
          </p:txBody>
        </p:sp>
        <p:sp>
          <p:nvSpPr>
            <p:cNvPr id="40" name="TextBox 39">
              <a:extLst>
                <a:ext uri="{FF2B5EF4-FFF2-40B4-BE49-F238E27FC236}">
                  <a16:creationId xmlns:a16="http://schemas.microsoft.com/office/drawing/2014/main" id="{304EECC3-21B4-1FBE-A386-8CB55ADE8A2A}"/>
                </a:ext>
              </a:extLst>
            </p:cNvPr>
            <p:cNvSpPr txBox="1"/>
            <p:nvPr/>
          </p:nvSpPr>
          <p:spPr>
            <a:xfrm>
              <a:off x="7514990" y="2397946"/>
              <a:ext cx="2681197" cy="1077218"/>
            </a:xfrm>
            <a:prstGeom prst="rect">
              <a:avLst/>
            </a:prstGeom>
            <a:noFill/>
          </p:spPr>
          <p:txBody>
            <a:bodyPr wrap="square" lIns="0" tIns="0" rIns="0" bIns="0" rtlCol="0" anchor="t">
              <a:spAutoFit/>
            </a:bodyPr>
            <a:lstStyle/>
            <a:p>
              <a:pPr algn="ctr"/>
              <a:r>
                <a:rPr lang="en-US" sz="1400"/>
                <a:t>After thorough evaluation of learnings based on the interview and an examination of brands </a:t>
              </a:r>
              <a:r>
                <a:rPr lang="en-US" sz="1400" b="1"/>
                <a:t>JMP will award the 3 Phase 1 Marketplace opportunities.</a:t>
              </a:r>
            </a:p>
          </p:txBody>
        </p:sp>
        <p:cxnSp>
          <p:nvCxnSpPr>
            <p:cNvPr id="55" name="Straight Connector 54">
              <a:extLst>
                <a:ext uri="{FF2B5EF4-FFF2-40B4-BE49-F238E27FC236}">
                  <a16:creationId xmlns:a16="http://schemas.microsoft.com/office/drawing/2014/main" id="{A65391A5-0660-F0A7-6818-F5DB6C0A7F30}"/>
                </a:ext>
              </a:extLst>
            </p:cNvPr>
            <p:cNvCxnSpPr/>
            <p:nvPr/>
          </p:nvCxnSpPr>
          <p:spPr>
            <a:xfrm>
              <a:off x="7060286" y="4237914"/>
              <a:ext cx="0" cy="705734"/>
            </a:xfrm>
            <a:prstGeom prst="line">
              <a:avLst/>
            </a:prstGeom>
            <a:ln w="19050">
              <a:solidFill>
                <a:srgbClr val="66718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E9781D3-EE44-D802-F771-97433BD9FC16}"/>
                </a:ext>
              </a:extLst>
            </p:cNvPr>
            <p:cNvGrpSpPr/>
            <p:nvPr/>
          </p:nvGrpSpPr>
          <p:grpSpPr>
            <a:xfrm>
              <a:off x="10643325" y="4101431"/>
              <a:ext cx="656095" cy="761376"/>
              <a:chOff x="-2073502" y="2665241"/>
              <a:chExt cx="3284538" cy="3811588"/>
            </a:xfrm>
          </p:grpSpPr>
          <p:sp>
            <p:nvSpPr>
              <p:cNvPr id="51" name="Freeform 5">
                <a:extLst>
                  <a:ext uri="{FF2B5EF4-FFF2-40B4-BE49-F238E27FC236}">
                    <a16:creationId xmlns:a16="http://schemas.microsoft.com/office/drawing/2014/main" id="{722BC9F9-A036-B45B-0831-8BF4226F3CF8}"/>
                  </a:ext>
                </a:extLst>
              </p:cNvPr>
              <p:cNvSpPr>
                <a:spLocks noEditPoints="1"/>
              </p:cNvSpPr>
              <p:nvPr/>
            </p:nvSpPr>
            <p:spPr bwMode="auto">
              <a:xfrm>
                <a:off x="-2073502" y="2665241"/>
                <a:ext cx="3284538" cy="3811588"/>
              </a:xfrm>
              <a:custGeom>
                <a:avLst/>
                <a:gdLst>
                  <a:gd name="T0" fmla="*/ 1611 w 1764"/>
                  <a:gd name="T1" fmla="*/ 145 h 2048"/>
                  <a:gd name="T2" fmla="*/ 1468 w 1764"/>
                  <a:gd name="T3" fmla="*/ 100 h 2048"/>
                  <a:gd name="T4" fmla="*/ 397 w 1764"/>
                  <a:gd name="T5" fmla="*/ 0 h 2048"/>
                  <a:gd name="T6" fmla="*/ 296 w 1764"/>
                  <a:gd name="T7" fmla="*/ 145 h 2048"/>
                  <a:gd name="T8" fmla="*/ 40 w 1764"/>
                  <a:gd name="T9" fmla="*/ 197 h 2048"/>
                  <a:gd name="T10" fmla="*/ 397 w 1764"/>
                  <a:gd name="T11" fmla="*/ 863 h 2048"/>
                  <a:gd name="T12" fmla="*/ 735 w 1764"/>
                  <a:gd name="T13" fmla="*/ 1251 h 2048"/>
                  <a:gd name="T14" fmla="*/ 567 w 1764"/>
                  <a:gd name="T15" fmla="*/ 1483 h 2048"/>
                  <a:gd name="T16" fmla="*/ 531 w 1764"/>
                  <a:gd name="T17" fmla="*/ 1746 h 2048"/>
                  <a:gd name="T18" fmla="*/ 301 w 1764"/>
                  <a:gd name="T19" fmla="*/ 1888 h 2048"/>
                  <a:gd name="T20" fmla="*/ 348 w 1764"/>
                  <a:gd name="T21" fmla="*/ 2048 h 2048"/>
                  <a:gd name="T22" fmla="*/ 1468 w 1764"/>
                  <a:gd name="T23" fmla="*/ 2001 h 2048"/>
                  <a:gd name="T24" fmla="*/ 1325 w 1764"/>
                  <a:gd name="T25" fmla="*/ 1746 h 2048"/>
                  <a:gd name="T26" fmla="*/ 1237 w 1764"/>
                  <a:gd name="T27" fmla="*/ 1529 h 2048"/>
                  <a:gd name="T28" fmla="*/ 1200 w 1764"/>
                  <a:gd name="T29" fmla="*/ 1482 h 2048"/>
                  <a:gd name="T30" fmla="*/ 1303 w 1764"/>
                  <a:gd name="T31" fmla="*/ 992 h 2048"/>
                  <a:gd name="T32" fmla="*/ 1757 w 1764"/>
                  <a:gd name="T33" fmla="*/ 316 h 2048"/>
                  <a:gd name="T34" fmla="*/ 101 w 1764"/>
                  <a:gd name="T35" fmla="*/ 301 h 2048"/>
                  <a:gd name="T36" fmla="*/ 153 w 1764"/>
                  <a:gd name="T37" fmla="*/ 240 h 2048"/>
                  <a:gd name="T38" fmla="*/ 296 w 1764"/>
                  <a:gd name="T39" fmla="*/ 327 h 2048"/>
                  <a:gd name="T40" fmla="*/ 101 w 1764"/>
                  <a:gd name="T41" fmla="*/ 301 h 2048"/>
                  <a:gd name="T42" fmla="*/ 1373 w 1764"/>
                  <a:gd name="T43" fmla="*/ 1888 h 2048"/>
                  <a:gd name="T44" fmla="*/ 396 w 1764"/>
                  <a:gd name="T45" fmla="*/ 1953 h 2048"/>
                  <a:gd name="T46" fmla="*/ 443 w 1764"/>
                  <a:gd name="T47" fmla="*/ 1841 h 2048"/>
                  <a:gd name="T48" fmla="*/ 1143 w 1764"/>
                  <a:gd name="T49" fmla="*/ 1576 h 2048"/>
                  <a:gd name="T50" fmla="*/ 626 w 1764"/>
                  <a:gd name="T51" fmla="*/ 1746 h 2048"/>
                  <a:gd name="T52" fmla="*/ 1143 w 1764"/>
                  <a:gd name="T53" fmla="*/ 1576 h 2048"/>
                  <a:gd name="T54" fmla="*/ 782 w 1764"/>
                  <a:gd name="T55" fmla="*/ 1439 h 2048"/>
                  <a:gd name="T56" fmla="*/ 882 w 1764"/>
                  <a:gd name="T57" fmla="*/ 1280 h 2048"/>
                  <a:gd name="T58" fmla="*/ 1019 w 1764"/>
                  <a:gd name="T59" fmla="*/ 1481 h 2048"/>
                  <a:gd name="T60" fmla="*/ 1373 w 1764"/>
                  <a:gd name="T61" fmla="*/ 327 h 2048"/>
                  <a:gd name="T62" fmla="*/ 882 w 1764"/>
                  <a:gd name="T63" fmla="*/ 1186 h 2048"/>
                  <a:gd name="T64" fmla="*/ 391 w 1764"/>
                  <a:gd name="T65" fmla="*/ 327 h 2048"/>
                  <a:gd name="T66" fmla="*/ 397 w 1764"/>
                  <a:gd name="T67" fmla="*/ 95 h 2048"/>
                  <a:gd name="T68" fmla="*/ 1373 w 1764"/>
                  <a:gd name="T69" fmla="*/ 100 h 2048"/>
                  <a:gd name="T70" fmla="*/ 1663 w 1764"/>
                  <a:gd name="T71" fmla="*/ 301 h 2048"/>
                  <a:gd name="T72" fmla="*/ 1468 w 1764"/>
                  <a:gd name="T73" fmla="*/ 327 h 2048"/>
                  <a:gd name="T74" fmla="*/ 1611 w 1764"/>
                  <a:gd name="T75" fmla="*/ 240 h 2048"/>
                  <a:gd name="T76" fmla="*/ 1663 w 1764"/>
                  <a:gd name="T77" fmla="*/ 301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4" h="2048">
                    <a:moveTo>
                      <a:pt x="1724" y="197"/>
                    </a:moveTo>
                    <a:cubicBezTo>
                      <a:pt x="1696" y="164"/>
                      <a:pt x="1654" y="145"/>
                      <a:pt x="1611" y="145"/>
                    </a:cubicBezTo>
                    <a:cubicBezTo>
                      <a:pt x="1468" y="145"/>
                      <a:pt x="1468" y="145"/>
                      <a:pt x="1468" y="145"/>
                    </a:cubicBezTo>
                    <a:cubicBezTo>
                      <a:pt x="1468" y="100"/>
                      <a:pt x="1468" y="100"/>
                      <a:pt x="1468" y="100"/>
                    </a:cubicBezTo>
                    <a:cubicBezTo>
                      <a:pt x="1468" y="45"/>
                      <a:pt x="1423" y="0"/>
                      <a:pt x="1367" y="0"/>
                    </a:cubicBezTo>
                    <a:cubicBezTo>
                      <a:pt x="397" y="0"/>
                      <a:pt x="397" y="0"/>
                      <a:pt x="397" y="0"/>
                    </a:cubicBezTo>
                    <a:cubicBezTo>
                      <a:pt x="341" y="0"/>
                      <a:pt x="296" y="45"/>
                      <a:pt x="296" y="100"/>
                    </a:cubicBezTo>
                    <a:cubicBezTo>
                      <a:pt x="296" y="145"/>
                      <a:pt x="296" y="145"/>
                      <a:pt x="296" y="145"/>
                    </a:cubicBezTo>
                    <a:cubicBezTo>
                      <a:pt x="153" y="145"/>
                      <a:pt x="153" y="145"/>
                      <a:pt x="153" y="145"/>
                    </a:cubicBezTo>
                    <a:cubicBezTo>
                      <a:pt x="110" y="145"/>
                      <a:pt x="68" y="164"/>
                      <a:pt x="40" y="197"/>
                    </a:cubicBezTo>
                    <a:cubicBezTo>
                      <a:pt x="12" y="230"/>
                      <a:pt x="0" y="274"/>
                      <a:pt x="7" y="316"/>
                    </a:cubicBezTo>
                    <a:cubicBezTo>
                      <a:pt x="45" y="547"/>
                      <a:pt x="190" y="751"/>
                      <a:pt x="397" y="863"/>
                    </a:cubicBezTo>
                    <a:cubicBezTo>
                      <a:pt x="416" y="909"/>
                      <a:pt x="437" y="952"/>
                      <a:pt x="461" y="992"/>
                    </a:cubicBezTo>
                    <a:cubicBezTo>
                      <a:pt x="537" y="1120"/>
                      <a:pt x="631" y="1208"/>
                      <a:pt x="735" y="1251"/>
                    </a:cubicBezTo>
                    <a:cubicBezTo>
                      <a:pt x="746" y="1357"/>
                      <a:pt x="675" y="1458"/>
                      <a:pt x="568" y="1482"/>
                    </a:cubicBezTo>
                    <a:cubicBezTo>
                      <a:pt x="568" y="1483"/>
                      <a:pt x="568" y="1483"/>
                      <a:pt x="567" y="1483"/>
                    </a:cubicBezTo>
                    <a:cubicBezTo>
                      <a:pt x="547" y="1488"/>
                      <a:pt x="531" y="1506"/>
                      <a:pt x="531" y="1529"/>
                    </a:cubicBezTo>
                    <a:cubicBezTo>
                      <a:pt x="531" y="1746"/>
                      <a:pt x="531" y="1746"/>
                      <a:pt x="531" y="1746"/>
                    </a:cubicBezTo>
                    <a:cubicBezTo>
                      <a:pt x="443" y="1746"/>
                      <a:pt x="443" y="1746"/>
                      <a:pt x="443" y="1746"/>
                    </a:cubicBezTo>
                    <a:cubicBezTo>
                      <a:pt x="365" y="1746"/>
                      <a:pt x="301" y="1810"/>
                      <a:pt x="301" y="1888"/>
                    </a:cubicBezTo>
                    <a:cubicBezTo>
                      <a:pt x="301" y="2001"/>
                      <a:pt x="301" y="2001"/>
                      <a:pt x="301" y="2001"/>
                    </a:cubicBezTo>
                    <a:cubicBezTo>
                      <a:pt x="301" y="2027"/>
                      <a:pt x="322" y="2048"/>
                      <a:pt x="348" y="2048"/>
                    </a:cubicBezTo>
                    <a:cubicBezTo>
                      <a:pt x="1420" y="2048"/>
                      <a:pt x="1420" y="2048"/>
                      <a:pt x="1420" y="2048"/>
                    </a:cubicBezTo>
                    <a:cubicBezTo>
                      <a:pt x="1446" y="2048"/>
                      <a:pt x="1468" y="2027"/>
                      <a:pt x="1468" y="2001"/>
                    </a:cubicBezTo>
                    <a:cubicBezTo>
                      <a:pt x="1468" y="1888"/>
                      <a:pt x="1468" y="1888"/>
                      <a:pt x="1468" y="1888"/>
                    </a:cubicBezTo>
                    <a:cubicBezTo>
                      <a:pt x="1468" y="1810"/>
                      <a:pt x="1404" y="1746"/>
                      <a:pt x="1325" y="1746"/>
                    </a:cubicBezTo>
                    <a:cubicBezTo>
                      <a:pt x="1237" y="1746"/>
                      <a:pt x="1237" y="1746"/>
                      <a:pt x="1237" y="1746"/>
                    </a:cubicBezTo>
                    <a:cubicBezTo>
                      <a:pt x="1237" y="1529"/>
                      <a:pt x="1237" y="1529"/>
                      <a:pt x="1237" y="1529"/>
                    </a:cubicBezTo>
                    <a:cubicBezTo>
                      <a:pt x="1237" y="1506"/>
                      <a:pt x="1222" y="1488"/>
                      <a:pt x="1201" y="1483"/>
                    </a:cubicBezTo>
                    <a:cubicBezTo>
                      <a:pt x="1201" y="1483"/>
                      <a:pt x="1201" y="1483"/>
                      <a:pt x="1200" y="1482"/>
                    </a:cubicBezTo>
                    <a:cubicBezTo>
                      <a:pt x="1093" y="1458"/>
                      <a:pt x="1022" y="1356"/>
                      <a:pt x="1033" y="1249"/>
                    </a:cubicBezTo>
                    <a:cubicBezTo>
                      <a:pt x="1136" y="1205"/>
                      <a:pt x="1228" y="1118"/>
                      <a:pt x="1303" y="992"/>
                    </a:cubicBezTo>
                    <a:cubicBezTo>
                      <a:pt x="1327" y="952"/>
                      <a:pt x="1349" y="909"/>
                      <a:pt x="1367" y="863"/>
                    </a:cubicBezTo>
                    <a:cubicBezTo>
                      <a:pt x="1574" y="751"/>
                      <a:pt x="1719" y="547"/>
                      <a:pt x="1757" y="316"/>
                    </a:cubicBezTo>
                    <a:cubicBezTo>
                      <a:pt x="1764" y="274"/>
                      <a:pt x="1752" y="230"/>
                      <a:pt x="1724" y="197"/>
                    </a:cubicBezTo>
                    <a:close/>
                    <a:moveTo>
                      <a:pt x="101" y="301"/>
                    </a:moveTo>
                    <a:cubicBezTo>
                      <a:pt x="98" y="286"/>
                      <a:pt x="102" y="271"/>
                      <a:pt x="112" y="259"/>
                    </a:cubicBezTo>
                    <a:cubicBezTo>
                      <a:pt x="123" y="247"/>
                      <a:pt x="138" y="240"/>
                      <a:pt x="153" y="240"/>
                    </a:cubicBezTo>
                    <a:cubicBezTo>
                      <a:pt x="296" y="240"/>
                      <a:pt x="296" y="240"/>
                      <a:pt x="296" y="240"/>
                    </a:cubicBezTo>
                    <a:cubicBezTo>
                      <a:pt x="296" y="327"/>
                      <a:pt x="296" y="327"/>
                      <a:pt x="296" y="327"/>
                    </a:cubicBezTo>
                    <a:cubicBezTo>
                      <a:pt x="296" y="464"/>
                      <a:pt x="314" y="596"/>
                      <a:pt x="347" y="718"/>
                    </a:cubicBezTo>
                    <a:cubicBezTo>
                      <a:pt x="217" y="615"/>
                      <a:pt x="127" y="466"/>
                      <a:pt x="101" y="301"/>
                    </a:cubicBezTo>
                    <a:close/>
                    <a:moveTo>
                      <a:pt x="1325" y="1841"/>
                    </a:moveTo>
                    <a:cubicBezTo>
                      <a:pt x="1352" y="1841"/>
                      <a:pt x="1373" y="1862"/>
                      <a:pt x="1373" y="1888"/>
                    </a:cubicBezTo>
                    <a:cubicBezTo>
                      <a:pt x="1373" y="1953"/>
                      <a:pt x="1373" y="1953"/>
                      <a:pt x="1373" y="1953"/>
                    </a:cubicBezTo>
                    <a:cubicBezTo>
                      <a:pt x="396" y="1953"/>
                      <a:pt x="396" y="1953"/>
                      <a:pt x="396" y="1953"/>
                    </a:cubicBezTo>
                    <a:cubicBezTo>
                      <a:pt x="396" y="1888"/>
                      <a:pt x="396" y="1888"/>
                      <a:pt x="396" y="1888"/>
                    </a:cubicBezTo>
                    <a:cubicBezTo>
                      <a:pt x="396" y="1862"/>
                      <a:pt x="417" y="1841"/>
                      <a:pt x="443" y="1841"/>
                    </a:cubicBezTo>
                    <a:lnTo>
                      <a:pt x="1325" y="1841"/>
                    </a:lnTo>
                    <a:close/>
                    <a:moveTo>
                      <a:pt x="1143" y="1576"/>
                    </a:moveTo>
                    <a:cubicBezTo>
                      <a:pt x="1143" y="1746"/>
                      <a:pt x="1143" y="1746"/>
                      <a:pt x="1143" y="1746"/>
                    </a:cubicBezTo>
                    <a:cubicBezTo>
                      <a:pt x="626" y="1746"/>
                      <a:pt x="626" y="1746"/>
                      <a:pt x="626" y="1746"/>
                    </a:cubicBezTo>
                    <a:cubicBezTo>
                      <a:pt x="626" y="1576"/>
                      <a:pt x="626" y="1576"/>
                      <a:pt x="626" y="1576"/>
                    </a:cubicBezTo>
                    <a:lnTo>
                      <a:pt x="1143" y="1576"/>
                    </a:lnTo>
                    <a:close/>
                    <a:moveTo>
                      <a:pt x="750" y="1481"/>
                    </a:moveTo>
                    <a:cubicBezTo>
                      <a:pt x="762" y="1468"/>
                      <a:pt x="773" y="1454"/>
                      <a:pt x="782" y="1439"/>
                    </a:cubicBezTo>
                    <a:cubicBezTo>
                      <a:pt x="814" y="1390"/>
                      <a:pt x="830" y="1334"/>
                      <a:pt x="831" y="1277"/>
                    </a:cubicBezTo>
                    <a:cubicBezTo>
                      <a:pt x="848" y="1279"/>
                      <a:pt x="865" y="1280"/>
                      <a:pt x="882" y="1280"/>
                    </a:cubicBezTo>
                    <a:cubicBezTo>
                      <a:pt x="901" y="1280"/>
                      <a:pt x="919" y="1279"/>
                      <a:pt x="937" y="1276"/>
                    </a:cubicBezTo>
                    <a:cubicBezTo>
                      <a:pt x="939" y="1353"/>
                      <a:pt x="968" y="1426"/>
                      <a:pt x="1019" y="1481"/>
                    </a:cubicBezTo>
                    <a:cubicBezTo>
                      <a:pt x="750" y="1481"/>
                      <a:pt x="750" y="1481"/>
                      <a:pt x="750" y="1481"/>
                    </a:cubicBezTo>
                    <a:close/>
                    <a:moveTo>
                      <a:pt x="1373" y="327"/>
                    </a:moveTo>
                    <a:cubicBezTo>
                      <a:pt x="1373" y="561"/>
                      <a:pt x="1319" y="780"/>
                      <a:pt x="1222" y="943"/>
                    </a:cubicBezTo>
                    <a:cubicBezTo>
                      <a:pt x="1129" y="1100"/>
                      <a:pt x="1008" y="1186"/>
                      <a:pt x="882" y="1186"/>
                    </a:cubicBezTo>
                    <a:cubicBezTo>
                      <a:pt x="756" y="1186"/>
                      <a:pt x="635" y="1100"/>
                      <a:pt x="542" y="943"/>
                    </a:cubicBezTo>
                    <a:cubicBezTo>
                      <a:pt x="445" y="780"/>
                      <a:pt x="391" y="561"/>
                      <a:pt x="391" y="327"/>
                    </a:cubicBezTo>
                    <a:cubicBezTo>
                      <a:pt x="391" y="100"/>
                      <a:pt x="391" y="100"/>
                      <a:pt x="391" y="100"/>
                    </a:cubicBezTo>
                    <a:cubicBezTo>
                      <a:pt x="391" y="97"/>
                      <a:pt x="394" y="95"/>
                      <a:pt x="397" y="95"/>
                    </a:cubicBezTo>
                    <a:cubicBezTo>
                      <a:pt x="1367" y="95"/>
                      <a:pt x="1367" y="95"/>
                      <a:pt x="1367" y="95"/>
                    </a:cubicBezTo>
                    <a:cubicBezTo>
                      <a:pt x="1370" y="95"/>
                      <a:pt x="1373" y="97"/>
                      <a:pt x="1373" y="100"/>
                    </a:cubicBezTo>
                    <a:lnTo>
                      <a:pt x="1373" y="327"/>
                    </a:lnTo>
                    <a:close/>
                    <a:moveTo>
                      <a:pt x="1663" y="301"/>
                    </a:moveTo>
                    <a:cubicBezTo>
                      <a:pt x="1637" y="466"/>
                      <a:pt x="1547" y="615"/>
                      <a:pt x="1417" y="718"/>
                    </a:cubicBezTo>
                    <a:cubicBezTo>
                      <a:pt x="1450" y="596"/>
                      <a:pt x="1468" y="464"/>
                      <a:pt x="1468" y="327"/>
                    </a:cubicBezTo>
                    <a:cubicBezTo>
                      <a:pt x="1468" y="240"/>
                      <a:pt x="1468" y="240"/>
                      <a:pt x="1468" y="240"/>
                    </a:cubicBezTo>
                    <a:cubicBezTo>
                      <a:pt x="1611" y="240"/>
                      <a:pt x="1611" y="240"/>
                      <a:pt x="1611" y="240"/>
                    </a:cubicBezTo>
                    <a:cubicBezTo>
                      <a:pt x="1626" y="240"/>
                      <a:pt x="1641" y="247"/>
                      <a:pt x="1652" y="259"/>
                    </a:cubicBezTo>
                    <a:cubicBezTo>
                      <a:pt x="1662" y="271"/>
                      <a:pt x="1666" y="286"/>
                      <a:pt x="1663" y="3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
                <a:extLst>
                  <a:ext uri="{FF2B5EF4-FFF2-40B4-BE49-F238E27FC236}">
                    <a16:creationId xmlns:a16="http://schemas.microsoft.com/office/drawing/2014/main" id="{781541C0-3598-B67F-FDFC-00D7EDE3D08B}"/>
                  </a:ext>
                </a:extLst>
              </p:cNvPr>
              <p:cNvSpPr>
                <a:spLocks noEditPoints="1"/>
              </p:cNvSpPr>
              <p:nvPr/>
            </p:nvSpPr>
            <p:spPr bwMode="auto">
              <a:xfrm>
                <a:off x="-949191" y="3180097"/>
                <a:ext cx="1090614" cy="1039809"/>
              </a:xfrm>
              <a:custGeom>
                <a:avLst/>
                <a:gdLst>
                  <a:gd name="T0" fmla="*/ 581 w 586"/>
                  <a:gd name="T1" fmla="*/ 209 h 559"/>
                  <a:gd name="T2" fmla="*/ 543 w 586"/>
                  <a:gd name="T3" fmla="*/ 176 h 559"/>
                  <a:gd name="T4" fmla="*/ 399 w 586"/>
                  <a:gd name="T5" fmla="*/ 156 h 559"/>
                  <a:gd name="T6" fmla="*/ 336 w 586"/>
                  <a:gd name="T7" fmla="*/ 26 h 559"/>
                  <a:gd name="T8" fmla="*/ 293 w 586"/>
                  <a:gd name="T9" fmla="*/ 0 h 559"/>
                  <a:gd name="T10" fmla="*/ 250 w 586"/>
                  <a:gd name="T11" fmla="*/ 26 h 559"/>
                  <a:gd name="T12" fmla="*/ 187 w 586"/>
                  <a:gd name="T13" fmla="*/ 156 h 559"/>
                  <a:gd name="T14" fmla="*/ 44 w 586"/>
                  <a:gd name="T15" fmla="*/ 176 h 559"/>
                  <a:gd name="T16" fmla="*/ 5 w 586"/>
                  <a:gd name="T17" fmla="*/ 209 h 559"/>
                  <a:gd name="T18" fmla="*/ 17 w 586"/>
                  <a:gd name="T19" fmla="*/ 257 h 559"/>
                  <a:gd name="T20" fmla="*/ 121 w 586"/>
                  <a:gd name="T21" fmla="*/ 358 h 559"/>
                  <a:gd name="T22" fmla="*/ 96 w 586"/>
                  <a:gd name="T23" fmla="*/ 501 h 559"/>
                  <a:gd name="T24" fmla="*/ 115 w 586"/>
                  <a:gd name="T25" fmla="*/ 547 h 559"/>
                  <a:gd name="T26" fmla="*/ 165 w 586"/>
                  <a:gd name="T27" fmla="*/ 551 h 559"/>
                  <a:gd name="T28" fmla="*/ 293 w 586"/>
                  <a:gd name="T29" fmla="*/ 483 h 559"/>
                  <a:gd name="T30" fmla="*/ 421 w 586"/>
                  <a:gd name="T31" fmla="*/ 551 h 559"/>
                  <a:gd name="T32" fmla="*/ 443 w 586"/>
                  <a:gd name="T33" fmla="*/ 556 h 559"/>
                  <a:gd name="T34" fmla="*/ 471 w 586"/>
                  <a:gd name="T35" fmla="*/ 547 h 559"/>
                  <a:gd name="T36" fmla="*/ 490 w 586"/>
                  <a:gd name="T37" fmla="*/ 501 h 559"/>
                  <a:gd name="T38" fmla="*/ 465 w 586"/>
                  <a:gd name="T39" fmla="*/ 358 h 559"/>
                  <a:gd name="T40" fmla="*/ 569 w 586"/>
                  <a:gd name="T41" fmla="*/ 257 h 559"/>
                  <a:gd name="T42" fmla="*/ 581 w 586"/>
                  <a:gd name="T43" fmla="*/ 209 h 559"/>
                  <a:gd name="T44" fmla="*/ 381 w 586"/>
                  <a:gd name="T45" fmla="*/ 308 h 559"/>
                  <a:gd name="T46" fmla="*/ 368 w 586"/>
                  <a:gd name="T47" fmla="*/ 350 h 559"/>
                  <a:gd name="T48" fmla="*/ 380 w 586"/>
                  <a:gd name="T49" fmla="*/ 422 h 559"/>
                  <a:gd name="T50" fmla="*/ 315 w 586"/>
                  <a:gd name="T51" fmla="*/ 388 h 559"/>
                  <a:gd name="T52" fmla="*/ 293 w 586"/>
                  <a:gd name="T53" fmla="*/ 382 h 559"/>
                  <a:gd name="T54" fmla="*/ 271 w 586"/>
                  <a:gd name="T55" fmla="*/ 388 h 559"/>
                  <a:gd name="T56" fmla="*/ 206 w 586"/>
                  <a:gd name="T57" fmla="*/ 422 h 559"/>
                  <a:gd name="T58" fmla="*/ 218 w 586"/>
                  <a:gd name="T59" fmla="*/ 350 h 559"/>
                  <a:gd name="T60" fmla="*/ 205 w 586"/>
                  <a:gd name="T61" fmla="*/ 308 h 559"/>
                  <a:gd name="T62" fmla="*/ 152 w 586"/>
                  <a:gd name="T63" fmla="*/ 256 h 559"/>
                  <a:gd name="T64" fmla="*/ 225 w 586"/>
                  <a:gd name="T65" fmla="*/ 246 h 559"/>
                  <a:gd name="T66" fmla="*/ 261 w 586"/>
                  <a:gd name="T67" fmla="*/ 220 h 559"/>
                  <a:gd name="T68" fmla="*/ 293 w 586"/>
                  <a:gd name="T69" fmla="*/ 154 h 559"/>
                  <a:gd name="T70" fmla="*/ 325 w 586"/>
                  <a:gd name="T71" fmla="*/ 220 h 559"/>
                  <a:gd name="T72" fmla="*/ 361 w 586"/>
                  <a:gd name="T73" fmla="*/ 246 h 559"/>
                  <a:gd name="T74" fmla="*/ 434 w 586"/>
                  <a:gd name="T75" fmla="*/ 256 h 559"/>
                  <a:gd name="T76" fmla="*/ 381 w 586"/>
                  <a:gd name="T77" fmla="*/ 30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6" h="559">
                    <a:moveTo>
                      <a:pt x="581" y="209"/>
                    </a:moveTo>
                    <a:cubicBezTo>
                      <a:pt x="575" y="191"/>
                      <a:pt x="560" y="179"/>
                      <a:pt x="543" y="176"/>
                    </a:cubicBezTo>
                    <a:cubicBezTo>
                      <a:pt x="399" y="156"/>
                      <a:pt x="399" y="156"/>
                      <a:pt x="399" y="156"/>
                    </a:cubicBezTo>
                    <a:cubicBezTo>
                      <a:pt x="336" y="26"/>
                      <a:pt x="336" y="26"/>
                      <a:pt x="336" y="26"/>
                    </a:cubicBezTo>
                    <a:cubicBezTo>
                      <a:pt x="328" y="10"/>
                      <a:pt x="311" y="0"/>
                      <a:pt x="293" y="0"/>
                    </a:cubicBezTo>
                    <a:cubicBezTo>
                      <a:pt x="275" y="0"/>
                      <a:pt x="258" y="10"/>
                      <a:pt x="250" y="26"/>
                    </a:cubicBezTo>
                    <a:cubicBezTo>
                      <a:pt x="187" y="156"/>
                      <a:pt x="187" y="156"/>
                      <a:pt x="187" y="156"/>
                    </a:cubicBezTo>
                    <a:cubicBezTo>
                      <a:pt x="44" y="176"/>
                      <a:pt x="44" y="176"/>
                      <a:pt x="44" y="176"/>
                    </a:cubicBezTo>
                    <a:cubicBezTo>
                      <a:pt x="26" y="179"/>
                      <a:pt x="11" y="191"/>
                      <a:pt x="5" y="209"/>
                    </a:cubicBezTo>
                    <a:cubicBezTo>
                      <a:pt x="0" y="226"/>
                      <a:pt x="4" y="245"/>
                      <a:pt x="17" y="257"/>
                    </a:cubicBezTo>
                    <a:cubicBezTo>
                      <a:pt x="121" y="358"/>
                      <a:pt x="121" y="358"/>
                      <a:pt x="121" y="358"/>
                    </a:cubicBezTo>
                    <a:cubicBezTo>
                      <a:pt x="96" y="501"/>
                      <a:pt x="96" y="501"/>
                      <a:pt x="96" y="501"/>
                    </a:cubicBezTo>
                    <a:cubicBezTo>
                      <a:pt x="93" y="518"/>
                      <a:pt x="101" y="536"/>
                      <a:pt x="115" y="547"/>
                    </a:cubicBezTo>
                    <a:cubicBezTo>
                      <a:pt x="130" y="558"/>
                      <a:pt x="149" y="559"/>
                      <a:pt x="165" y="551"/>
                    </a:cubicBezTo>
                    <a:cubicBezTo>
                      <a:pt x="293" y="483"/>
                      <a:pt x="293" y="483"/>
                      <a:pt x="293" y="483"/>
                    </a:cubicBezTo>
                    <a:cubicBezTo>
                      <a:pt x="421" y="551"/>
                      <a:pt x="421" y="551"/>
                      <a:pt x="421" y="551"/>
                    </a:cubicBezTo>
                    <a:cubicBezTo>
                      <a:pt x="428" y="554"/>
                      <a:pt x="435" y="556"/>
                      <a:pt x="443" y="556"/>
                    </a:cubicBezTo>
                    <a:cubicBezTo>
                      <a:pt x="453" y="556"/>
                      <a:pt x="463" y="553"/>
                      <a:pt x="471" y="547"/>
                    </a:cubicBezTo>
                    <a:cubicBezTo>
                      <a:pt x="485" y="536"/>
                      <a:pt x="493" y="518"/>
                      <a:pt x="490" y="501"/>
                    </a:cubicBezTo>
                    <a:cubicBezTo>
                      <a:pt x="465" y="358"/>
                      <a:pt x="465" y="358"/>
                      <a:pt x="465" y="358"/>
                    </a:cubicBezTo>
                    <a:cubicBezTo>
                      <a:pt x="569" y="257"/>
                      <a:pt x="569" y="257"/>
                      <a:pt x="569" y="257"/>
                    </a:cubicBezTo>
                    <a:cubicBezTo>
                      <a:pt x="582" y="245"/>
                      <a:pt x="586" y="226"/>
                      <a:pt x="581" y="209"/>
                    </a:cubicBezTo>
                    <a:close/>
                    <a:moveTo>
                      <a:pt x="381" y="308"/>
                    </a:moveTo>
                    <a:cubicBezTo>
                      <a:pt x="370" y="319"/>
                      <a:pt x="365" y="334"/>
                      <a:pt x="368" y="350"/>
                    </a:cubicBezTo>
                    <a:cubicBezTo>
                      <a:pt x="380" y="422"/>
                      <a:pt x="380" y="422"/>
                      <a:pt x="380" y="422"/>
                    </a:cubicBezTo>
                    <a:cubicBezTo>
                      <a:pt x="315" y="388"/>
                      <a:pt x="315" y="388"/>
                      <a:pt x="315" y="388"/>
                    </a:cubicBezTo>
                    <a:cubicBezTo>
                      <a:pt x="308" y="384"/>
                      <a:pt x="301" y="382"/>
                      <a:pt x="293" y="382"/>
                    </a:cubicBezTo>
                    <a:cubicBezTo>
                      <a:pt x="285" y="382"/>
                      <a:pt x="278" y="384"/>
                      <a:pt x="271" y="388"/>
                    </a:cubicBezTo>
                    <a:cubicBezTo>
                      <a:pt x="206" y="422"/>
                      <a:pt x="206" y="422"/>
                      <a:pt x="206" y="422"/>
                    </a:cubicBezTo>
                    <a:cubicBezTo>
                      <a:pt x="218" y="350"/>
                      <a:pt x="218" y="350"/>
                      <a:pt x="218" y="350"/>
                    </a:cubicBezTo>
                    <a:cubicBezTo>
                      <a:pt x="221" y="334"/>
                      <a:pt x="216" y="319"/>
                      <a:pt x="205" y="308"/>
                    </a:cubicBezTo>
                    <a:cubicBezTo>
                      <a:pt x="152" y="256"/>
                      <a:pt x="152" y="256"/>
                      <a:pt x="152" y="256"/>
                    </a:cubicBezTo>
                    <a:cubicBezTo>
                      <a:pt x="225" y="246"/>
                      <a:pt x="225" y="246"/>
                      <a:pt x="225" y="246"/>
                    </a:cubicBezTo>
                    <a:cubicBezTo>
                      <a:pt x="240" y="244"/>
                      <a:pt x="254" y="234"/>
                      <a:pt x="261" y="220"/>
                    </a:cubicBezTo>
                    <a:cubicBezTo>
                      <a:pt x="293" y="154"/>
                      <a:pt x="293" y="154"/>
                      <a:pt x="293" y="154"/>
                    </a:cubicBezTo>
                    <a:cubicBezTo>
                      <a:pt x="325" y="220"/>
                      <a:pt x="325" y="220"/>
                      <a:pt x="325" y="220"/>
                    </a:cubicBezTo>
                    <a:cubicBezTo>
                      <a:pt x="332" y="234"/>
                      <a:pt x="346" y="244"/>
                      <a:pt x="361" y="246"/>
                    </a:cubicBezTo>
                    <a:cubicBezTo>
                      <a:pt x="434" y="256"/>
                      <a:pt x="434" y="256"/>
                      <a:pt x="434" y="256"/>
                    </a:cubicBezTo>
                    <a:lnTo>
                      <a:pt x="381" y="3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9" name="TextBox 18">
              <a:extLst>
                <a:ext uri="{FF2B5EF4-FFF2-40B4-BE49-F238E27FC236}">
                  <a16:creationId xmlns:a16="http://schemas.microsoft.com/office/drawing/2014/main" id="{97E2AEF0-6908-1A7A-D184-EF274F7E77F8}"/>
                </a:ext>
              </a:extLst>
            </p:cNvPr>
            <p:cNvSpPr txBox="1"/>
            <p:nvPr/>
          </p:nvSpPr>
          <p:spPr>
            <a:xfrm>
              <a:off x="6163426" y="3850130"/>
              <a:ext cx="1517659" cy="215444"/>
            </a:xfrm>
            <a:prstGeom prst="rect">
              <a:avLst/>
            </a:prstGeom>
            <a:noFill/>
          </p:spPr>
          <p:txBody>
            <a:bodyPr wrap="none" lIns="0" tIns="0" rIns="0" bIns="0" rtlCol="0">
              <a:spAutoFit/>
            </a:bodyPr>
            <a:lstStyle/>
            <a:p>
              <a:pPr algn="ctr"/>
              <a:r>
                <a:rPr lang="en-US" sz="1400" b="1">
                  <a:solidFill>
                    <a:srgbClr val="002060"/>
                  </a:solidFill>
                </a:rPr>
                <a:t>Begins March 2025</a:t>
              </a:r>
            </a:p>
          </p:txBody>
        </p:sp>
        <p:cxnSp>
          <p:nvCxnSpPr>
            <p:cNvPr id="21" name="Straight Connector 20">
              <a:extLst>
                <a:ext uri="{FF2B5EF4-FFF2-40B4-BE49-F238E27FC236}">
                  <a16:creationId xmlns:a16="http://schemas.microsoft.com/office/drawing/2014/main" id="{B77E4496-01E9-59DE-6EE2-21C40B38EFE3}"/>
                </a:ext>
              </a:extLst>
            </p:cNvPr>
            <p:cNvCxnSpPr/>
            <p:nvPr/>
          </p:nvCxnSpPr>
          <p:spPr>
            <a:xfrm>
              <a:off x="1254893" y="3791274"/>
              <a:ext cx="0" cy="705734"/>
            </a:xfrm>
            <a:prstGeom prst="line">
              <a:avLst/>
            </a:prstGeom>
            <a:ln w="19050">
              <a:solidFill>
                <a:srgbClr val="30353F"/>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7D474FA-62CD-FED7-972C-C3CA5ED850F0}"/>
                </a:ext>
              </a:extLst>
            </p:cNvPr>
            <p:cNvSpPr/>
            <p:nvPr/>
          </p:nvSpPr>
          <p:spPr>
            <a:xfrm>
              <a:off x="921364" y="4049151"/>
              <a:ext cx="630400" cy="630398"/>
            </a:xfrm>
            <a:prstGeom prst="ellipse">
              <a:avLst/>
            </a:prstGeom>
            <a:solidFill>
              <a:srgbClr val="30353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04123D-DB5D-02B8-B6EB-9D9EAA30A379}"/>
                </a:ext>
              </a:extLst>
            </p:cNvPr>
            <p:cNvSpPr txBox="1"/>
            <p:nvPr/>
          </p:nvSpPr>
          <p:spPr>
            <a:xfrm>
              <a:off x="625064" y="4695514"/>
              <a:ext cx="1276696" cy="215444"/>
            </a:xfrm>
            <a:prstGeom prst="rect">
              <a:avLst/>
            </a:prstGeom>
            <a:noFill/>
          </p:spPr>
          <p:txBody>
            <a:bodyPr wrap="none" lIns="0" tIns="0" rIns="0" bIns="0" rtlCol="0">
              <a:spAutoFit/>
            </a:bodyPr>
            <a:lstStyle/>
            <a:p>
              <a:pPr algn="ctr"/>
              <a:r>
                <a:rPr lang="en-US" sz="1400" b="1">
                  <a:solidFill>
                    <a:srgbClr val="002060"/>
                  </a:solidFill>
                </a:rPr>
                <a:t>October 8, 2024</a:t>
              </a:r>
            </a:p>
          </p:txBody>
        </p:sp>
        <p:sp>
          <p:nvSpPr>
            <p:cNvPr id="24" name="TextBox 23">
              <a:extLst>
                <a:ext uri="{FF2B5EF4-FFF2-40B4-BE49-F238E27FC236}">
                  <a16:creationId xmlns:a16="http://schemas.microsoft.com/office/drawing/2014/main" id="{8A185B90-2D59-3F79-F705-51196350F210}"/>
                </a:ext>
              </a:extLst>
            </p:cNvPr>
            <p:cNvSpPr txBox="1"/>
            <p:nvPr/>
          </p:nvSpPr>
          <p:spPr>
            <a:xfrm>
              <a:off x="108448" y="2081258"/>
              <a:ext cx="2115965" cy="246221"/>
            </a:xfrm>
            <a:prstGeom prst="rect">
              <a:avLst/>
            </a:prstGeom>
            <a:noFill/>
          </p:spPr>
          <p:txBody>
            <a:bodyPr wrap="none" lIns="0" tIns="0" rIns="0" bIns="0" rtlCol="0" anchor="t">
              <a:spAutoFit/>
            </a:bodyPr>
            <a:lstStyle/>
            <a:p>
              <a:pPr marL="342900" indent="-342900" algn="ctr">
                <a:buAutoNum type="arabicPeriod"/>
              </a:pPr>
              <a:r>
                <a:rPr lang="en-US" sz="1600" b="1">
                  <a:solidFill>
                    <a:srgbClr val="0070C0"/>
                  </a:solidFill>
                </a:rPr>
                <a:t>Applications Open</a:t>
              </a:r>
              <a:endParaRPr lang="en-US" sz="1600">
                <a:cs typeface="Segoe UI"/>
              </a:endParaRPr>
            </a:p>
          </p:txBody>
        </p:sp>
        <p:cxnSp>
          <p:nvCxnSpPr>
            <p:cNvPr id="26" name="Straight Connector 25">
              <a:extLst>
                <a:ext uri="{FF2B5EF4-FFF2-40B4-BE49-F238E27FC236}">
                  <a16:creationId xmlns:a16="http://schemas.microsoft.com/office/drawing/2014/main" id="{0FE99B57-93D6-AFA6-4BA8-8DFF21FBF4EF}"/>
                </a:ext>
              </a:extLst>
            </p:cNvPr>
            <p:cNvCxnSpPr/>
            <p:nvPr/>
          </p:nvCxnSpPr>
          <p:spPr>
            <a:xfrm>
              <a:off x="3329050" y="4286077"/>
              <a:ext cx="0" cy="775006"/>
            </a:xfrm>
            <a:prstGeom prst="line">
              <a:avLst/>
            </a:prstGeom>
            <a:ln w="19050">
              <a:solidFill>
                <a:srgbClr val="66718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CCF6137-37D8-C8B2-A1A8-6B81F3F522DB}"/>
                </a:ext>
              </a:extLst>
            </p:cNvPr>
            <p:cNvSpPr/>
            <p:nvPr/>
          </p:nvSpPr>
          <p:spPr>
            <a:xfrm>
              <a:off x="3013850" y="4088475"/>
              <a:ext cx="630400" cy="630398"/>
            </a:xfrm>
            <a:prstGeom prst="ellipse">
              <a:avLst/>
            </a:prstGeom>
            <a:solidFill>
              <a:srgbClr val="66718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CE9E6BE-D36F-93F7-F500-7BCF1AB93C5E}"/>
                </a:ext>
              </a:extLst>
            </p:cNvPr>
            <p:cNvSpPr txBox="1"/>
            <p:nvPr/>
          </p:nvSpPr>
          <p:spPr>
            <a:xfrm>
              <a:off x="2551580" y="3850682"/>
              <a:ext cx="1540550" cy="215444"/>
            </a:xfrm>
            <a:prstGeom prst="rect">
              <a:avLst/>
            </a:prstGeom>
            <a:noFill/>
          </p:spPr>
          <p:txBody>
            <a:bodyPr wrap="none" lIns="0" tIns="0" rIns="0" bIns="0" rtlCol="0">
              <a:spAutoFit/>
            </a:bodyPr>
            <a:lstStyle/>
            <a:p>
              <a:pPr algn="ctr"/>
              <a:r>
                <a:rPr lang="en-US" sz="1400" b="1">
                  <a:solidFill>
                    <a:srgbClr val="002060"/>
                  </a:solidFill>
                </a:rPr>
                <a:t>December 3, 2024 </a:t>
              </a:r>
            </a:p>
          </p:txBody>
        </p:sp>
        <p:cxnSp>
          <p:nvCxnSpPr>
            <p:cNvPr id="32" name="Straight Connector 31">
              <a:extLst>
                <a:ext uri="{FF2B5EF4-FFF2-40B4-BE49-F238E27FC236}">
                  <a16:creationId xmlns:a16="http://schemas.microsoft.com/office/drawing/2014/main" id="{AEB1FD4B-1C12-82CD-0356-ED1AA2BAAC7D}"/>
                </a:ext>
              </a:extLst>
            </p:cNvPr>
            <p:cNvCxnSpPr/>
            <p:nvPr/>
          </p:nvCxnSpPr>
          <p:spPr>
            <a:xfrm>
              <a:off x="5161180" y="3776385"/>
              <a:ext cx="0" cy="525625"/>
            </a:xfrm>
            <a:prstGeom prst="line">
              <a:avLst/>
            </a:prstGeom>
            <a:ln w="19050">
              <a:solidFill>
                <a:srgbClr val="98A3AD"/>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9181C53-7E4E-00EC-F0C1-A3468E0C4E0E}"/>
                </a:ext>
              </a:extLst>
            </p:cNvPr>
            <p:cNvSpPr txBox="1"/>
            <p:nvPr/>
          </p:nvSpPr>
          <p:spPr>
            <a:xfrm>
              <a:off x="4486211" y="4695514"/>
              <a:ext cx="1335045" cy="215444"/>
            </a:xfrm>
            <a:prstGeom prst="rect">
              <a:avLst/>
            </a:prstGeom>
            <a:noFill/>
          </p:spPr>
          <p:txBody>
            <a:bodyPr wrap="none" lIns="0" tIns="0" rIns="0" bIns="0" rtlCol="0">
              <a:spAutoFit/>
            </a:bodyPr>
            <a:lstStyle/>
            <a:p>
              <a:pPr algn="ctr"/>
              <a:r>
                <a:rPr lang="en-US" sz="1400" b="1">
                  <a:solidFill>
                    <a:srgbClr val="002060"/>
                  </a:solidFill>
                </a:rPr>
                <a:t>January 17, 2025</a:t>
              </a:r>
            </a:p>
          </p:txBody>
        </p:sp>
        <p:sp>
          <p:nvSpPr>
            <p:cNvPr id="34" name="Oval 33">
              <a:extLst>
                <a:ext uri="{FF2B5EF4-FFF2-40B4-BE49-F238E27FC236}">
                  <a16:creationId xmlns:a16="http://schemas.microsoft.com/office/drawing/2014/main" id="{FA9B8AF9-1CB6-44AB-4155-B5B25ED50742}"/>
                </a:ext>
              </a:extLst>
            </p:cNvPr>
            <p:cNvSpPr/>
            <p:nvPr/>
          </p:nvSpPr>
          <p:spPr>
            <a:xfrm>
              <a:off x="4841207" y="4091067"/>
              <a:ext cx="630400" cy="630398"/>
            </a:xfrm>
            <a:prstGeom prst="ellipse">
              <a:avLst/>
            </a:prstGeom>
            <a:solidFill>
              <a:srgbClr val="98A3AD"/>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3A4187C-AE82-D6A0-9333-AE2FF0738352}"/>
                </a:ext>
              </a:extLst>
            </p:cNvPr>
            <p:cNvSpPr txBox="1"/>
            <p:nvPr/>
          </p:nvSpPr>
          <p:spPr>
            <a:xfrm>
              <a:off x="4064422" y="2397946"/>
              <a:ext cx="1988168" cy="1292662"/>
            </a:xfrm>
            <a:prstGeom prst="rect">
              <a:avLst/>
            </a:prstGeom>
            <a:noFill/>
          </p:spPr>
          <p:txBody>
            <a:bodyPr wrap="square" lIns="0" tIns="0" rIns="0" bIns="0" rtlCol="0">
              <a:spAutoFit/>
            </a:bodyPr>
            <a:lstStyle/>
            <a:p>
              <a:pPr algn="ctr"/>
              <a:r>
                <a:rPr lang="en-US" sz="1400" b="1"/>
                <a:t>After evaluating applications</a:t>
              </a:r>
              <a:r>
                <a:rPr lang="en-US" sz="1400"/>
                <a:t>, JMP will inform applicants whether they will be invited to </a:t>
              </a:r>
              <a:r>
                <a:rPr lang="en-US" sz="1400" b="1"/>
                <a:t>Stage 2 interviews</a:t>
              </a:r>
              <a:r>
                <a:rPr lang="en-US" sz="1400"/>
                <a:t>.</a:t>
              </a:r>
            </a:p>
          </p:txBody>
        </p:sp>
        <p:sp>
          <p:nvSpPr>
            <p:cNvPr id="36" name="TextBox 35">
              <a:extLst>
                <a:ext uri="{FF2B5EF4-FFF2-40B4-BE49-F238E27FC236}">
                  <a16:creationId xmlns:a16="http://schemas.microsoft.com/office/drawing/2014/main" id="{AC74AED8-0989-477D-CF82-483CE45B6F0C}"/>
                </a:ext>
              </a:extLst>
            </p:cNvPr>
            <p:cNvSpPr txBox="1"/>
            <p:nvPr/>
          </p:nvSpPr>
          <p:spPr>
            <a:xfrm>
              <a:off x="4028348" y="2075907"/>
              <a:ext cx="2226571" cy="246221"/>
            </a:xfrm>
            <a:prstGeom prst="rect">
              <a:avLst/>
            </a:prstGeom>
            <a:noFill/>
          </p:spPr>
          <p:txBody>
            <a:bodyPr wrap="none" lIns="0" tIns="0" rIns="0" bIns="0" rtlCol="0" anchor="t">
              <a:spAutoFit/>
            </a:bodyPr>
            <a:lstStyle/>
            <a:p>
              <a:pPr algn="ctr"/>
              <a:r>
                <a:rPr lang="en-US" sz="1400" b="1">
                  <a:solidFill>
                    <a:srgbClr val="0070C0"/>
                  </a:solidFill>
                </a:rPr>
                <a:t>2</a:t>
              </a:r>
              <a:r>
                <a:rPr lang="en-US" sz="1600" b="1">
                  <a:solidFill>
                    <a:srgbClr val="0070C0"/>
                  </a:solidFill>
                </a:rPr>
                <a:t>. Application Deadline</a:t>
              </a:r>
              <a:endParaRPr lang="en-US"/>
            </a:p>
          </p:txBody>
        </p:sp>
        <p:sp>
          <p:nvSpPr>
            <p:cNvPr id="38" name="TextBox 37">
              <a:extLst>
                <a:ext uri="{FF2B5EF4-FFF2-40B4-BE49-F238E27FC236}">
                  <a16:creationId xmlns:a16="http://schemas.microsoft.com/office/drawing/2014/main" id="{097F882B-666A-E139-2FD2-6B27AB22CD50}"/>
                </a:ext>
              </a:extLst>
            </p:cNvPr>
            <p:cNvSpPr txBox="1"/>
            <p:nvPr/>
          </p:nvSpPr>
          <p:spPr>
            <a:xfrm>
              <a:off x="8476144" y="4715490"/>
              <a:ext cx="856004" cy="215444"/>
            </a:xfrm>
            <a:prstGeom prst="rect">
              <a:avLst/>
            </a:prstGeom>
            <a:noFill/>
          </p:spPr>
          <p:txBody>
            <a:bodyPr wrap="none" lIns="0" tIns="0" rIns="0" bIns="0" rtlCol="0">
              <a:spAutoFit/>
            </a:bodyPr>
            <a:lstStyle/>
            <a:p>
              <a:pPr algn="ctr"/>
              <a:r>
                <a:rPr lang="en-US" sz="1400" b="1">
                  <a:solidFill>
                    <a:srgbClr val="002060"/>
                  </a:solidFill>
                </a:rPr>
                <a:t>June 2025</a:t>
              </a:r>
            </a:p>
          </p:txBody>
        </p:sp>
        <p:sp>
          <p:nvSpPr>
            <p:cNvPr id="39" name="Oval 38">
              <a:extLst>
                <a:ext uri="{FF2B5EF4-FFF2-40B4-BE49-F238E27FC236}">
                  <a16:creationId xmlns:a16="http://schemas.microsoft.com/office/drawing/2014/main" id="{3FACE565-3C52-7C60-A36A-1BCC5339F8F2}"/>
                </a:ext>
              </a:extLst>
            </p:cNvPr>
            <p:cNvSpPr/>
            <p:nvPr/>
          </p:nvSpPr>
          <p:spPr>
            <a:xfrm>
              <a:off x="8519532" y="4084098"/>
              <a:ext cx="630400" cy="630398"/>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9029366-F655-9F8D-8842-F39A66AB4735}"/>
                </a:ext>
              </a:extLst>
            </p:cNvPr>
            <p:cNvSpPr txBox="1"/>
            <p:nvPr/>
          </p:nvSpPr>
          <p:spPr>
            <a:xfrm>
              <a:off x="7799544" y="2076618"/>
              <a:ext cx="2065565" cy="246221"/>
            </a:xfrm>
            <a:prstGeom prst="rect">
              <a:avLst/>
            </a:prstGeom>
            <a:noFill/>
          </p:spPr>
          <p:txBody>
            <a:bodyPr wrap="none" lIns="0" tIns="0" rIns="0" bIns="0" rtlCol="0" anchor="t">
              <a:spAutoFit/>
            </a:bodyPr>
            <a:lstStyle/>
            <a:p>
              <a:pPr algn="ctr"/>
              <a:r>
                <a:rPr lang="en-US" sz="1600" b="1">
                  <a:solidFill>
                    <a:srgbClr val="0070C0"/>
                  </a:solidFill>
                </a:rPr>
                <a:t>3. Award Notification</a:t>
              </a:r>
            </a:p>
          </p:txBody>
        </p:sp>
        <p:sp>
          <p:nvSpPr>
            <p:cNvPr id="53" name="TextBox 52">
              <a:extLst>
                <a:ext uri="{FF2B5EF4-FFF2-40B4-BE49-F238E27FC236}">
                  <a16:creationId xmlns:a16="http://schemas.microsoft.com/office/drawing/2014/main" id="{9F107C9C-24CB-7C8A-57F7-0AD4284BBC85}"/>
                </a:ext>
              </a:extLst>
            </p:cNvPr>
            <p:cNvSpPr txBox="1"/>
            <p:nvPr/>
          </p:nvSpPr>
          <p:spPr>
            <a:xfrm>
              <a:off x="172390" y="2390106"/>
              <a:ext cx="2205049" cy="1292662"/>
            </a:xfrm>
            <a:prstGeom prst="rect">
              <a:avLst/>
            </a:prstGeom>
            <a:noFill/>
          </p:spPr>
          <p:txBody>
            <a:bodyPr wrap="square" lIns="0" tIns="0" rIns="0" bIns="0" rtlCol="0">
              <a:spAutoFit/>
            </a:bodyPr>
            <a:lstStyle/>
            <a:p>
              <a:pPr algn="ctr"/>
              <a:r>
                <a:rPr lang="en-US" sz="1400"/>
                <a:t>Applicants will be considered based on </a:t>
              </a:r>
              <a:r>
                <a:rPr lang="en-US" sz="1400" b="1"/>
                <a:t>experience</a:t>
              </a:r>
              <a:r>
                <a:rPr lang="en-US" sz="1400"/>
                <a:t>, </a:t>
              </a:r>
              <a:r>
                <a:rPr lang="en-US" sz="1400" b="1"/>
                <a:t>concepts</a:t>
              </a:r>
              <a:r>
                <a:rPr lang="en-US" sz="1400"/>
                <a:t> they may operate and </a:t>
              </a:r>
              <a:r>
                <a:rPr lang="en-US" sz="1400" b="1"/>
                <a:t>financial ability to build and operate</a:t>
              </a:r>
            </a:p>
          </p:txBody>
        </p:sp>
        <p:sp>
          <p:nvSpPr>
            <p:cNvPr id="54" name="Oval 53">
              <a:extLst>
                <a:ext uri="{FF2B5EF4-FFF2-40B4-BE49-F238E27FC236}">
                  <a16:creationId xmlns:a16="http://schemas.microsoft.com/office/drawing/2014/main" id="{7FE26A7D-2DF1-1477-A7B2-082782635396}"/>
                </a:ext>
              </a:extLst>
            </p:cNvPr>
            <p:cNvSpPr/>
            <p:nvPr/>
          </p:nvSpPr>
          <p:spPr>
            <a:xfrm>
              <a:off x="6736387" y="4034416"/>
              <a:ext cx="630400" cy="630398"/>
            </a:xfrm>
            <a:prstGeom prst="ellipse">
              <a:avLst/>
            </a:prstGeom>
            <a:solidFill>
              <a:srgbClr val="66718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Document with solid fill">
              <a:extLst>
                <a:ext uri="{FF2B5EF4-FFF2-40B4-BE49-F238E27FC236}">
                  <a16:creationId xmlns:a16="http://schemas.microsoft.com/office/drawing/2014/main" id="{89C2C471-7D50-6619-4E4B-3BB406B937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920" y="4154847"/>
              <a:ext cx="435287" cy="435287"/>
            </a:xfrm>
            <a:prstGeom prst="rect">
              <a:avLst/>
            </a:prstGeom>
          </p:spPr>
        </p:pic>
        <p:pic>
          <p:nvPicPr>
            <p:cNvPr id="72" name="Graphic 71" descr="Questions with solid fill">
              <a:extLst>
                <a:ext uri="{FF2B5EF4-FFF2-40B4-BE49-F238E27FC236}">
                  <a16:creationId xmlns:a16="http://schemas.microsoft.com/office/drawing/2014/main" id="{65C07C6E-E46E-485D-B15A-45F47FE3D7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2397" y="4156808"/>
              <a:ext cx="498916" cy="498916"/>
            </a:xfrm>
            <a:prstGeom prst="rect">
              <a:avLst/>
            </a:prstGeom>
          </p:spPr>
        </p:pic>
        <p:pic>
          <p:nvPicPr>
            <p:cNvPr id="74" name="Graphic 73" descr="Hourglass 90% with solid fill">
              <a:extLst>
                <a:ext uri="{FF2B5EF4-FFF2-40B4-BE49-F238E27FC236}">
                  <a16:creationId xmlns:a16="http://schemas.microsoft.com/office/drawing/2014/main" id="{191DF1A7-DA5C-C38D-6099-117632C057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21896" y="4165957"/>
              <a:ext cx="490346" cy="490346"/>
            </a:xfrm>
            <a:prstGeom prst="rect">
              <a:avLst/>
            </a:prstGeom>
          </p:spPr>
        </p:pic>
        <p:pic>
          <p:nvPicPr>
            <p:cNvPr id="76" name="Graphic 75" descr="Kiosk with solid fill">
              <a:extLst>
                <a:ext uri="{FF2B5EF4-FFF2-40B4-BE49-F238E27FC236}">
                  <a16:creationId xmlns:a16="http://schemas.microsoft.com/office/drawing/2014/main" id="{0D781475-7458-1A0B-C09D-DE06EF2861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80686" y="4142750"/>
              <a:ext cx="512974" cy="512974"/>
            </a:xfrm>
            <a:prstGeom prst="rect">
              <a:avLst/>
            </a:prstGeom>
          </p:spPr>
        </p:pic>
        <p:pic>
          <p:nvPicPr>
            <p:cNvPr id="78" name="Graphic 77" descr="Meeting with solid fill">
              <a:extLst>
                <a:ext uri="{FF2B5EF4-FFF2-40B4-BE49-F238E27FC236}">
                  <a16:creationId xmlns:a16="http://schemas.microsoft.com/office/drawing/2014/main" id="{34E815C3-7421-E019-4EB6-AF0D12A5C1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27563" y="4057576"/>
              <a:ext cx="467775" cy="537048"/>
            </a:xfrm>
            <a:prstGeom prst="rect">
              <a:avLst/>
            </a:prstGeom>
          </p:spPr>
        </p:pic>
      </p:grpSp>
      <p:sp>
        <p:nvSpPr>
          <p:cNvPr id="2" name="TextBox 1">
            <a:extLst>
              <a:ext uri="{FF2B5EF4-FFF2-40B4-BE49-F238E27FC236}">
                <a16:creationId xmlns:a16="http://schemas.microsoft.com/office/drawing/2014/main" id="{1BC855B8-0A22-0397-470E-52DD61ADC3CD}"/>
              </a:ext>
            </a:extLst>
          </p:cNvPr>
          <p:cNvSpPr txBox="1"/>
          <p:nvPr/>
        </p:nvSpPr>
        <p:spPr>
          <a:xfrm>
            <a:off x="3144982" y="4890655"/>
            <a:ext cx="1925781" cy="947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Answers will be compiled and published by JMP no later than </a:t>
            </a:r>
            <a:r>
              <a:rPr lang="en-US" sz="1400" b="1"/>
              <a:t>12/20.</a:t>
            </a:r>
          </a:p>
        </p:txBody>
      </p:sp>
    </p:spTree>
    <p:extLst>
      <p:ext uri="{BB962C8B-B14F-4D97-AF65-F5344CB8AC3E}">
        <p14:creationId xmlns:p14="http://schemas.microsoft.com/office/powerpoint/2010/main" val="3646534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540AE-09E1-3402-2BB4-FC607C8C3D04}"/>
              </a:ext>
            </a:extLst>
          </p:cNvPr>
          <p:cNvSpPr>
            <a:spLocks noGrp="1"/>
          </p:cNvSpPr>
          <p:nvPr>
            <p:ph type="body" sz="quarter" idx="10"/>
          </p:nvPr>
        </p:nvSpPr>
        <p:spPr/>
        <p:txBody>
          <a:bodyPr/>
          <a:lstStyle/>
          <a:p>
            <a:r>
              <a:rPr lang="en-US" sz="3600">
                <a:solidFill>
                  <a:srgbClr val="12284C"/>
                </a:solidFill>
              </a:rPr>
              <a:t>AGENDA</a:t>
            </a:r>
          </a:p>
        </p:txBody>
      </p:sp>
      <p:sp>
        <p:nvSpPr>
          <p:cNvPr id="3" name="Content Placeholder 13">
            <a:extLst>
              <a:ext uri="{FF2B5EF4-FFF2-40B4-BE49-F238E27FC236}">
                <a16:creationId xmlns:a16="http://schemas.microsoft.com/office/drawing/2014/main" id="{467C26D3-D2D9-0418-B35B-CFFEEFBCCBCA}"/>
              </a:ext>
            </a:extLst>
          </p:cNvPr>
          <p:cNvSpPr txBox="1">
            <a:spLocks/>
          </p:cNvSpPr>
          <p:nvPr/>
        </p:nvSpPr>
        <p:spPr>
          <a:xfrm>
            <a:off x="-1" y="1600201"/>
            <a:ext cx="5186680" cy="3840480"/>
          </a:xfrm>
          <a:prstGeom prst="rect">
            <a:avLst/>
          </a:prstGeom>
          <a:solidFill>
            <a:srgbClr val="FFFFFF">
              <a:alpha val="65098"/>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Segoe UI" panose="020B0502040204020203" pitchFamily="34" charset="0"/>
              <a:buChar char="•"/>
              <a:defRPr sz="18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a:lnSpc>
                <a:spcPct val="100000"/>
              </a:lnSpc>
              <a:spcBef>
                <a:spcPts val="0"/>
              </a:spcBef>
              <a:spcAft>
                <a:spcPts val="600"/>
              </a:spcAft>
              <a:buFont typeface="Arial" panose="020B0604020202020204" pitchFamily="34" charset="0"/>
              <a:buChar char="•"/>
            </a:pPr>
            <a:r>
              <a:rPr lang="en-US" sz="2000" dirty="0">
                <a:solidFill>
                  <a:srgbClr val="14203C"/>
                </a:solidFill>
                <a:latin typeface="Segoe UI"/>
                <a:ea typeface="Calibri"/>
                <a:cs typeface="Calibri"/>
              </a:rPr>
              <a:t>About JFK Millennium Partners (JMP)</a:t>
            </a:r>
          </a:p>
          <a:p>
            <a:pPr marL="685800">
              <a:lnSpc>
                <a:spcPct val="100000"/>
              </a:lnSpc>
              <a:spcBef>
                <a:spcPts val="0"/>
              </a:spcBef>
              <a:spcAft>
                <a:spcPts val="600"/>
              </a:spcAft>
              <a:buFont typeface="Arial" panose="020B0604020202020204" pitchFamily="34" charset="0"/>
              <a:buChar char="•"/>
            </a:pPr>
            <a:r>
              <a:rPr lang="en-US" sz="2000" dirty="0">
                <a:solidFill>
                  <a:srgbClr val="14203C"/>
                </a:solidFill>
                <a:latin typeface="Segoe UI"/>
                <a:ea typeface="Calibri"/>
                <a:cs typeface="Calibri"/>
              </a:rPr>
              <a:t>JFK Terminal 6 Redevelopment Overview</a:t>
            </a:r>
          </a:p>
          <a:p>
            <a:pPr marL="685800">
              <a:lnSpc>
                <a:spcPct val="100000"/>
              </a:lnSpc>
              <a:spcBef>
                <a:spcPts val="0"/>
              </a:spcBef>
              <a:spcAft>
                <a:spcPts val="600"/>
              </a:spcAft>
              <a:buFont typeface="Arial" panose="020B0604020202020204" pitchFamily="34" charset="0"/>
              <a:buChar char="•"/>
            </a:pPr>
            <a:r>
              <a:rPr lang="en-US" sz="2000" dirty="0">
                <a:solidFill>
                  <a:srgbClr val="14203C"/>
                </a:solidFill>
                <a:latin typeface="Segoe UI"/>
                <a:ea typeface="Calibri"/>
                <a:cs typeface="Calibri"/>
              </a:rPr>
              <a:t>Local Business Marketplace Opportunities</a:t>
            </a:r>
          </a:p>
          <a:p>
            <a:pPr marL="685800">
              <a:lnSpc>
                <a:spcPct val="100000"/>
              </a:lnSpc>
              <a:spcAft>
                <a:spcPts val="600"/>
              </a:spcAft>
            </a:pPr>
            <a:r>
              <a:rPr lang="en-US" sz="2000" dirty="0">
                <a:solidFill>
                  <a:srgbClr val="14203C"/>
                </a:solidFill>
                <a:latin typeface="Segoe UI"/>
                <a:ea typeface="Calibri"/>
                <a:cs typeface="Calibri"/>
              </a:rPr>
              <a:t>JMP Commitment to the T6 Local Business Marketplace</a:t>
            </a:r>
          </a:p>
          <a:p>
            <a:pPr marL="685800">
              <a:lnSpc>
                <a:spcPct val="110000"/>
              </a:lnSpc>
              <a:spcBef>
                <a:spcPts val="800"/>
              </a:spcBef>
              <a:spcAft>
                <a:spcPts val="600"/>
              </a:spcAft>
            </a:pPr>
            <a:r>
              <a:rPr lang="en-US" sz="2000" dirty="0">
                <a:solidFill>
                  <a:srgbClr val="14203C"/>
                </a:solidFill>
                <a:latin typeface="Segoe UI"/>
                <a:ea typeface="Calibri"/>
                <a:cs typeface="Calibri"/>
              </a:rPr>
              <a:t>T6 Local Business Marketplace Procurement Process</a:t>
            </a:r>
          </a:p>
        </p:txBody>
      </p:sp>
      <p:pic>
        <p:nvPicPr>
          <p:cNvPr id="7" name="Picture 6">
            <a:extLst>
              <a:ext uri="{FF2B5EF4-FFF2-40B4-BE49-F238E27FC236}">
                <a16:creationId xmlns:a16="http://schemas.microsoft.com/office/drawing/2014/main" id="{14F1FEB8-144F-E2FD-6524-68F7F4C4F2C6}"/>
              </a:ext>
            </a:extLst>
          </p:cNvPr>
          <p:cNvPicPr>
            <a:picLocks noChangeAspect="1"/>
          </p:cNvPicPr>
          <p:nvPr/>
        </p:nvPicPr>
        <p:blipFill>
          <a:blip r:embed="rId3"/>
          <a:stretch>
            <a:fillRect/>
          </a:stretch>
        </p:blipFill>
        <p:spPr>
          <a:xfrm>
            <a:off x="10989197" y="6481444"/>
            <a:ext cx="1202803" cy="99054"/>
          </a:xfrm>
          <a:prstGeom prst="rect">
            <a:avLst/>
          </a:prstGeom>
        </p:spPr>
      </p:pic>
    </p:spTree>
    <p:extLst>
      <p:ext uri="{BB962C8B-B14F-4D97-AF65-F5344CB8AC3E}">
        <p14:creationId xmlns:p14="http://schemas.microsoft.com/office/powerpoint/2010/main" val="233545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E5B2603-1D98-5E3E-DEF6-31B5B670D6E0}"/>
              </a:ext>
            </a:extLst>
          </p:cNvPr>
          <p:cNvSpPr>
            <a:spLocks noGrp="1"/>
          </p:cNvSpPr>
          <p:nvPr>
            <p:ph type="body" sz="quarter" idx="11"/>
          </p:nvPr>
        </p:nvSpPr>
        <p:spPr>
          <a:xfrm>
            <a:off x="1132955" y="5567790"/>
            <a:ext cx="9926090" cy="802586"/>
          </a:xfrm>
        </p:spPr>
        <p:txBody>
          <a:bodyPr/>
          <a:lstStyle/>
          <a:p>
            <a:r>
              <a:rPr lang="en-CA"/>
              <a:t>Thank you</a:t>
            </a:r>
          </a:p>
        </p:txBody>
      </p:sp>
      <p:pic>
        <p:nvPicPr>
          <p:cNvPr id="4" name="Picture 3">
            <a:extLst>
              <a:ext uri="{FF2B5EF4-FFF2-40B4-BE49-F238E27FC236}">
                <a16:creationId xmlns:a16="http://schemas.microsoft.com/office/drawing/2014/main" id="{9EC6ECB1-CF64-D9EA-635A-ABAFBE004A5C}"/>
              </a:ext>
            </a:extLst>
          </p:cNvPr>
          <p:cNvPicPr>
            <a:picLocks noChangeAspect="1"/>
          </p:cNvPicPr>
          <p:nvPr/>
        </p:nvPicPr>
        <p:blipFill>
          <a:blip r:embed="rId3"/>
          <a:stretch>
            <a:fillRect/>
          </a:stretch>
        </p:blipFill>
        <p:spPr>
          <a:xfrm>
            <a:off x="11059045" y="6466580"/>
            <a:ext cx="1016052" cy="215911"/>
          </a:xfrm>
          <a:prstGeom prst="rect">
            <a:avLst/>
          </a:prstGeom>
        </p:spPr>
      </p:pic>
    </p:spTree>
    <p:extLst>
      <p:ext uri="{BB962C8B-B14F-4D97-AF65-F5344CB8AC3E}">
        <p14:creationId xmlns:p14="http://schemas.microsoft.com/office/powerpoint/2010/main" val="3607323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25BAE-D96A-0218-B612-B7746B5C334B}"/>
              </a:ext>
            </a:extLst>
          </p:cNvPr>
          <p:cNvSpPr>
            <a:spLocks noGrp="1"/>
          </p:cNvSpPr>
          <p:nvPr>
            <p:ph type="body" sz="quarter" idx="10"/>
          </p:nvPr>
        </p:nvSpPr>
        <p:spPr/>
        <p:txBody>
          <a:bodyPr/>
          <a:lstStyle/>
          <a:p>
            <a:r>
              <a:rPr lang="en-US">
                <a:ea typeface="Calibri"/>
                <a:cs typeface="Calibri"/>
              </a:rPr>
              <a:t>About JFK</a:t>
            </a:r>
            <a:r>
              <a:rPr lang="en-US" sz="2000">
                <a:latin typeface="+mj-lt"/>
                <a:ea typeface="Calibri"/>
                <a:cs typeface="Calibri"/>
              </a:rPr>
              <a:t> Millennium Partners</a:t>
            </a:r>
          </a:p>
        </p:txBody>
      </p:sp>
      <p:pic>
        <p:nvPicPr>
          <p:cNvPr id="3" name="Picture 2">
            <a:extLst>
              <a:ext uri="{FF2B5EF4-FFF2-40B4-BE49-F238E27FC236}">
                <a16:creationId xmlns:a16="http://schemas.microsoft.com/office/drawing/2014/main" id="{0714C095-AFCD-73BA-9910-275D203726C2}"/>
              </a:ext>
            </a:extLst>
          </p:cNvPr>
          <p:cNvPicPr>
            <a:picLocks noChangeAspect="1"/>
          </p:cNvPicPr>
          <p:nvPr/>
        </p:nvPicPr>
        <p:blipFill>
          <a:blip r:embed="rId3"/>
          <a:stretch>
            <a:fillRect/>
          </a:stretch>
        </p:blipFill>
        <p:spPr>
          <a:xfrm>
            <a:off x="9710057" y="6300570"/>
            <a:ext cx="2300990" cy="323843"/>
          </a:xfrm>
          <a:prstGeom prst="rect">
            <a:avLst/>
          </a:prstGeom>
        </p:spPr>
      </p:pic>
    </p:spTree>
    <p:extLst>
      <p:ext uri="{BB962C8B-B14F-4D97-AF65-F5344CB8AC3E}">
        <p14:creationId xmlns:p14="http://schemas.microsoft.com/office/powerpoint/2010/main" val="58709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4F906-8751-8DAD-B35F-CACDAD10BC5C}"/>
              </a:ext>
            </a:extLst>
          </p:cNvPr>
          <p:cNvSpPr>
            <a:spLocks noGrp="1"/>
          </p:cNvSpPr>
          <p:nvPr>
            <p:ph type="title"/>
          </p:nvPr>
        </p:nvSpPr>
        <p:spPr>
          <a:xfrm>
            <a:off x="362138" y="278366"/>
            <a:ext cx="11487896" cy="448530"/>
          </a:xfrm>
        </p:spPr>
        <p:txBody>
          <a:bodyPr>
            <a:noAutofit/>
          </a:bodyPr>
          <a:lstStyle/>
          <a:p>
            <a:r>
              <a:rPr lang="en-US" sz="3200">
                <a:solidFill>
                  <a:srgbClr val="0070C0"/>
                </a:solidFill>
                <a:latin typeface="+mn-lt"/>
              </a:rPr>
              <a:t>JFK Millennium Partners</a:t>
            </a:r>
          </a:p>
        </p:txBody>
      </p:sp>
      <p:sp>
        <p:nvSpPr>
          <p:cNvPr id="6" name="Content Placeholder 2">
            <a:extLst>
              <a:ext uri="{FF2B5EF4-FFF2-40B4-BE49-F238E27FC236}">
                <a16:creationId xmlns:a16="http://schemas.microsoft.com/office/drawing/2014/main" id="{A6B7247C-33B8-48D4-4E70-EEBDCAFE666B}"/>
              </a:ext>
            </a:extLst>
          </p:cNvPr>
          <p:cNvSpPr txBox="1">
            <a:spLocks/>
          </p:cNvSpPr>
          <p:nvPr/>
        </p:nvSpPr>
        <p:spPr>
          <a:xfrm>
            <a:off x="362138" y="1167609"/>
            <a:ext cx="7883472" cy="47697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50000"/>
                  </a:schemeClr>
                </a:solidFill>
                <a:latin typeface="+mn-lt"/>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pPr>
            <a:r>
              <a:rPr lang="en-US" sz="2400">
                <a:solidFill>
                  <a:srgbClr val="002060"/>
                </a:solidFill>
                <a:ea typeface="Calibri"/>
                <a:cs typeface="Calibri"/>
              </a:rPr>
              <a:t>JFK Terminal 6 is a $4.2bn redevelopment project led by JFK Millennium Partners, a consortium consisting of:</a:t>
            </a:r>
          </a:p>
          <a:p>
            <a:pPr>
              <a:lnSpc>
                <a:spcPct val="100000"/>
              </a:lnSpc>
              <a:spcBef>
                <a:spcPts val="600"/>
              </a:spcBef>
              <a:spcAft>
                <a:spcPts val="600"/>
              </a:spcAft>
            </a:pPr>
            <a:r>
              <a:rPr lang="en-US" sz="2000" b="1">
                <a:solidFill>
                  <a:srgbClr val="002060"/>
                </a:solidFill>
                <a:ea typeface="Calibri"/>
                <a:cs typeface="Calibri"/>
              </a:rPr>
              <a:t>Vantage Group</a:t>
            </a:r>
            <a:r>
              <a:rPr lang="en-US" sz="2000">
                <a:solidFill>
                  <a:srgbClr val="002060"/>
                </a:solidFill>
                <a:ea typeface="Calibri"/>
                <a:cs typeface="Calibri"/>
              </a:rPr>
              <a:t>, a leading developer and operator of award-winning global airports;</a:t>
            </a:r>
          </a:p>
          <a:p>
            <a:pPr>
              <a:lnSpc>
                <a:spcPct val="100000"/>
              </a:lnSpc>
              <a:spcBef>
                <a:spcPts val="600"/>
              </a:spcBef>
              <a:spcAft>
                <a:spcPts val="600"/>
              </a:spcAft>
            </a:pPr>
            <a:r>
              <a:rPr lang="en-US" sz="2000" b="1">
                <a:solidFill>
                  <a:srgbClr val="002060"/>
                </a:solidFill>
                <a:ea typeface="Calibri"/>
                <a:cs typeface="Calibri"/>
              </a:rPr>
              <a:t>American Triple I</a:t>
            </a:r>
            <a:r>
              <a:rPr lang="en-US" sz="2000">
                <a:solidFill>
                  <a:srgbClr val="002060"/>
                </a:solidFill>
                <a:ea typeface="Calibri"/>
                <a:cs typeface="Calibri"/>
              </a:rPr>
              <a:t>, a minority-owned investor and infrastructure developer</a:t>
            </a:r>
          </a:p>
          <a:p>
            <a:pPr>
              <a:lnSpc>
                <a:spcPct val="100000"/>
              </a:lnSpc>
              <a:spcBef>
                <a:spcPts val="600"/>
              </a:spcBef>
              <a:spcAft>
                <a:spcPts val="600"/>
              </a:spcAft>
            </a:pPr>
            <a:r>
              <a:rPr lang="en-US" sz="2000" b="1">
                <a:solidFill>
                  <a:srgbClr val="002060"/>
                </a:solidFill>
                <a:ea typeface="Calibri"/>
                <a:cs typeface="Calibri"/>
              </a:rPr>
              <a:t>RXR Realty</a:t>
            </a:r>
            <a:r>
              <a:rPr lang="en-US" sz="2000">
                <a:solidFill>
                  <a:srgbClr val="002060"/>
                </a:solidFill>
                <a:ea typeface="Calibri"/>
                <a:cs typeface="Calibri"/>
              </a:rPr>
              <a:t>, a leading New York real estate firm, and;</a:t>
            </a:r>
          </a:p>
          <a:p>
            <a:pPr>
              <a:lnSpc>
                <a:spcPct val="100000"/>
              </a:lnSpc>
              <a:spcBef>
                <a:spcPts val="600"/>
              </a:spcBef>
              <a:spcAft>
                <a:spcPts val="600"/>
              </a:spcAft>
            </a:pPr>
            <a:r>
              <a:rPr lang="en-US" sz="2000" b="1">
                <a:solidFill>
                  <a:srgbClr val="002060"/>
                </a:solidFill>
                <a:ea typeface="Calibri"/>
                <a:cs typeface="Calibri"/>
              </a:rPr>
              <a:t>JetBlue</a:t>
            </a:r>
            <a:r>
              <a:rPr lang="en-US" sz="2000">
                <a:solidFill>
                  <a:srgbClr val="002060"/>
                </a:solidFill>
                <a:ea typeface="Calibri"/>
                <a:cs typeface="Calibri"/>
              </a:rPr>
              <a:t>, New York’s Hometown Airline.® </a:t>
            </a:r>
          </a:p>
          <a:p>
            <a:pPr>
              <a:lnSpc>
                <a:spcPct val="100000"/>
              </a:lnSpc>
              <a:spcBef>
                <a:spcPts val="600"/>
              </a:spcBef>
              <a:spcAft>
                <a:spcPts val="600"/>
              </a:spcAft>
            </a:pPr>
            <a:r>
              <a:rPr lang="en-US" sz="2000">
                <a:solidFill>
                  <a:srgbClr val="002060"/>
                </a:solidFill>
                <a:ea typeface="Calibri"/>
                <a:cs typeface="Calibri"/>
              </a:rPr>
              <a:t>The </a:t>
            </a:r>
            <a:r>
              <a:rPr lang="en-US" sz="2000" b="1">
                <a:solidFill>
                  <a:srgbClr val="002060"/>
                </a:solidFill>
                <a:ea typeface="Calibri"/>
                <a:cs typeface="Calibri"/>
              </a:rPr>
              <a:t>Port Authority of New York and New Jersey </a:t>
            </a:r>
            <a:r>
              <a:rPr lang="en-US" sz="2000">
                <a:solidFill>
                  <a:srgbClr val="002060"/>
                </a:solidFill>
                <a:ea typeface="Calibri"/>
                <a:cs typeface="Calibri"/>
              </a:rPr>
              <a:t>is leading the JFK Airport Redevelopment, an $19 bn airport-wide redevelopment including Terminals 1, 4, 6 and 8.</a:t>
            </a:r>
          </a:p>
        </p:txBody>
      </p:sp>
      <p:grpSp>
        <p:nvGrpSpPr>
          <p:cNvPr id="3" name="Group 2">
            <a:extLst>
              <a:ext uri="{FF2B5EF4-FFF2-40B4-BE49-F238E27FC236}">
                <a16:creationId xmlns:a16="http://schemas.microsoft.com/office/drawing/2014/main" id="{E07A82AB-1AA2-19F5-E746-10DFDEBEEEC8}"/>
              </a:ext>
            </a:extLst>
          </p:cNvPr>
          <p:cNvGrpSpPr/>
          <p:nvPr/>
        </p:nvGrpSpPr>
        <p:grpSpPr>
          <a:xfrm>
            <a:off x="8528785" y="1000095"/>
            <a:ext cx="2968205" cy="4862319"/>
            <a:chOff x="8386545" y="837535"/>
            <a:chExt cx="2968205" cy="4862319"/>
          </a:xfrm>
        </p:grpSpPr>
        <p:pic>
          <p:nvPicPr>
            <p:cNvPr id="8" name="Picture 7">
              <a:extLst>
                <a:ext uri="{FF2B5EF4-FFF2-40B4-BE49-F238E27FC236}">
                  <a16:creationId xmlns:a16="http://schemas.microsoft.com/office/drawing/2014/main" id="{DCF0BE42-87BB-C3C5-B2E7-D690350631F7}"/>
                </a:ext>
              </a:extLst>
            </p:cNvPr>
            <p:cNvPicPr>
              <a:picLocks noChangeAspect="1"/>
            </p:cNvPicPr>
            <p:nvPr/>
          </p:nvPicPr>
          <p:blipFill>
            <a:blip r:embed="rId3"/>
            <a:stretch>
              <a:fillRect/>
            </a:stretch>
          </p:blipFill>
          <p:spPr>
            <a:xfrm>
              <a:off x="8582194" y="2222575"/>
              <a:ext cx="2556006" cy="918945"/>
            </a:xfrm>
            <a:prstGeom prst="rect">
              <a:avLst/>
            </a:prstGeom>
          </p:spPr>
        </p:pic>
        <p:pic>
          <p:nvPicPr>
            <p:cNvPr id="9" name="Picture 8">
              <a:extLst>
                <a:ext uri="{FF2B5EF4-FFF2-40B4-BE49-F238E27FC236}">
                  <a16:creationId xmlns:a16="http://schemas.microsoft.com/office/drawing/2014/main" id="{A5C5E5E7-AB1B-4912-D263-066C02879739}"/>
                </a:ext>
              </a:extLst>
            </p:cNvPr>
            <p:cNvPicPr>
              <a:picLocks noChangeAspect="1"/>
            </p:cNvPicPr>
            <p:nvPr/>
          </p:nvPicPr>
          <p:blipFill>
            <a:blip r:embed="rId4"/>
            <a:stretch>
              <a:fillRect/>
            </a:stretch>
          </p:blipFill>
          <p:spPr>
            <a:xfrm>
              <a:off x="8721207" y="3552480"/>
              <a:ext cx="2270475" cy="802037"/>
            </a:xfrm>
            <a:prstGeom prst="rect">
              <a:avLst/>
            </a:prstGeom>
          </p:spPr>
        </p:pic>
        <p:pic>
          <p:nvPicPr>
            <p:cNvPr id="10" name="Picture 9">
              <a:extLst>
                <a:ext uri="{FF2B5EF4-FFF2-40B4-BE49-F238E27FC236}">
                  <a16:creationId xmlns:a16="http://schemas.microsoft.com/office/drawing/2014/main" id="{84511BFD-B243-6F81-6927-2E730C3AC4F6}"/>
                </a:ext>
              </a:extLst>
            </p:cNvPr>
            <p:cNvPicPr>
              <a:picLocks noChangeAspect="1"/>
            </p:cNvPicPr>
            <p:nvPr/>
          </p:nvPicPr>
          <p:blipFill>
            <a:blip r:embed="rId5"/>
            <a:stretch>
              <a:fillRect/>
            </a:stretch>
          </p:blipFill>
          <p:spPr>
            <a:xfrm>
              <a:off x="8597640" y="4836133"/>
              <a:ext cx="2524256" cy="863721"/>
            </a:xfrm>
            <a:prstGeom prst="rect">
              <a:avLst/>
            </a:prstGeom>
          </p:spPr>
        </p:pic>
        <p:pic>
          <p:nvPicPr>
            <p:cNvPr id="2" name="Picture 1" descr="A blue text on a white background&#10;&#10;Description automatically generated">
              <a:extLst>
                <a:ext uri="{FF2B5EF4-FFF2-40B4-BE49-F238E27FC236}">
                  <a16:creationId xmlns:a16="http://schemas.microsoft.com/office/drawing/2014/main" id="{33737973-CC0C-4782-AA63-6215CB217463}"/>
                </a:ext>
              </a:extLst>
            </p:cNvPr>
            <p:cNvPicPr>
              <a:picLocks noChangeAspect="1"/>
            </p:cNvPicPr>
            <p:nvPr/>
          </p:nvPicPr>
          <p:blipFill>
            <a:blip r:embed="rId6"/>
            <a:stretch>
              <a:fillRect/>
            </a:stretch>
          </p:blipFill>
          <p:spPr>
            <a:xfrm>
              <a:off x="8386545" y="837535"/>
              <a:ext cx="2968205" cy="1142456"/>
            </a:xfrm>
            <a:prstGeom prst="rect">
              <a:avLst/>
            </a:prstGeom>
          </p:spPr>
        </p:pic>
      </p:grpSp>
      <p:pic>
        <p:nvPicPr>
          <p:cNvPr id="13" name="Picture 12">
            <a:extLst>
              <a:ext uri="{FF2B5EF4-FFF2-40B4-BE49-F238E27FC236}">
                <a16:creationId xmlns:a16="http://schemas.microsoft.com/office/drawing/2014/main" id="{9BA46DAE-94F9-AADB-8BAA-97B79C08AD53}"/>
              </a:ext>
            </a:extLst>
          </p:cNvPr>
          <p:cNvPicPr>
            <a:picLocks noChangeAspect="1"/>
          </p:cNvPicPr>
          <p:nvPr/>
        </p:nvPicPr>
        <p:blipFill>
          <a:blip r:embed="rId7"/>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181687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25BAE-D96A-0218-B612-B7746B5C334B}"/>
              </a:ext>
            </a:extLst>
          </p:cNvPr>
          <p:cNvSpPr>
            <a:spLocks noGrp="1"/>
          </p:cNvSpPr>
          <p:nvPr>
            <p:ph type="body" sz="quarter" idx="10"/>
          </p:nvPr>
        </p:nvSpPr>
        <p:spPr/>
        <p:txBody>
          <a:bodyPr/>
          <a:lstStyle/>
          <a:p>
            <a:r>
              <a:rPr lang="en-US" sz="2400">
                <a:latin typeface="+mj-lt"/>
              </a:rPr>
              <a:t>JFK T6 Redevelopment Overview</a:t>
            </a:r>
          </a:p>
        </p:txBody>
      </p:sp>
      <p:pic>
        <p:nvPicPr>
          <p:cNvPr id="3" name="Picture 2">
            <a:extLst>
              <a:ext uri="{FF2B5EF4-FFF2-40B4-BE49-F238E27FC236}">
                <a16:creationId xmlns:a16="http://schemas.microsoft.com/office/drawing/2014/main" id="{D65B1776-8B74-48C2-0BAF-B3B0FAD66F32}"/>
              </a:ext>
            </a:extLst>
          </p:cNvPr>
          <p:cNvPicPr>
            <a:picLocks noChangeAspect="1"/>
          </p:cNvPicPr>
          <p:nvPr/>
        </p:nvPicPr>
        <p:blipFill>
          <a:blip r:embed="rId3"/>
          <a:stretch>
            <a:fillRect/>
          </a:stretch>
        </p:blipFill>
        <p:spPr>
          <a:xfrm>
            <a:off x="9710057" y="6300570"/>
            <a:ext cx="2300990" cy="323843"/>
          </a:xfrm>
          <a:prstGeom prst="rect">
            <a:avLst/>
          </a:prstGeom>
        </p:spPr>
      </p:pic>
    </p:spTree>
    <p:extLst>
      <p:ext uri="{BB962C8B-B14F-4D97-AF65-F5344CB8AC3E}">
        <p14:creationId xmlns:p14="http://schemas.microsoft.com/office/powerpoint/2010/main" val="1530964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25E81C-304B-35A4-CDCB-1076B4ADA53E}"/>
              </a:ext>
            </a:extLst>
          </p:cNvPr>
          <p:cNvSpPr>
            <a:spLocks noGrp="1"/>
          </p:cNvSpPr>
          <p:nvPr>
            <p:ph type="title"/>
          </p:nvPr>
        </p:nvSpPr>
        <p:spPr>
          <a:xfrm>
            <a:off x="362138" y="278366"/>
            <a:ext cx="11487896" cy="448530"/>
          </a:xfrm>
        </p:spPr>
        <p:txBody>
          <a:bodyPr>
            <a:noAutofit/>
          </a:bodyPr>
          <a:lstStyle/>
          <a:p>
            <a:r>
              <a:rPr lang="en-US" sz="3200">
                <a:solidFill>
                  <a:srgbClr val="0070C0"/>
                </a:solidFill>
                <a:latin typeface="+mn-lt"/>
              </a:rPr>
              <a:t>JFK Terminal 6 Redevelopment- Project Overview</a:t>
            </a:r>
          </a:p>
        </p:txBody>
      </p:sp>
      <p:pic>
        <p:nvPicPr>
          <p:cNvPr id="11" name="Content Placeholder 4">
            <a:extLst>
              <a:ext uri="{FF2B5EF4-FFF2-40B4-BE49-F238E27FC236}">
                <a16:creationId xmlns:a16="http://schemas.microsoft.com/office/drawing/2014/main" id="{B3DDE6CA-EA9B-7533-E141-EFC7FB162494}"/>
              </a:ext>
            </a:extLst>
          </p:cNvPr>
          <p:cNvPicPr>
            <a:picLocks noChangeAspect="1"/>
          </p:cNvPicPr>
          <p:nvPr/>
        </p:nvPicPr>
        <p:blipFill>
          <a:blip r:embed="rId3"/>
          <a:stretch>
            <a:fillRect/>
          </a:stretch>
        </p:blipFill>
        <p:spPr>
          <a:xfrm>
            <a:off x="6035040" y="2425968"/>
            <a:ext cx="5808650" cy="3787276"/>
          </a:xfrm>
          <a:prstGeom prst="rect">
            <a:avLst/>
          </a:prstGeom>
        </p:spPr>
      </p:pic>
      <p:sp>
        <p:nvSpPr>
          <p:cNvPr id="12" name="Content Placeholder 6">
            <a:extLst>
              <a:ext uri="{FF2B5EF4-FFF2-40B4-BE49-F238E27FC236}">
                <a16:creationId xmlns:a16="http://schemas.microsoft.com/office/drawing/2014/main" id="{5A290A2B-193B-163F-1185-67C326D25558}"/>
              </a:ext>
            </a:extLst>
          </p:cNvPr>
          <p:cNvSpPr txBox="1">
            <a:spLocks/>
          </p:cNvSpPr>
          <p:nvPr/>
        </p:nvSpPr>
        <p:spPr>
          <a:xfrm>
            <a:off x="436712" y="2425967"/>
            <a:ext cx="5598328" cy="3796879"/>
          </a:xfrm>
          <a:prstGeom prst="rect">
            <a:avLst/>
          </a:prstGeom>
        </p:spPr>
        <p:txBody>
          <a:bodyPr lIns="0" tIns="45720" rIns="91440" bIns="45720" anchor="t">
            <a:noAutofit/>
          </a:bodyPr>
          <a:lstStyle>
            <a:lvl1pPr marL="284163" indent="-284163" algn="l" defTabSz="914400" rtl="0" eaLnBrk="1" latinLnBrk="0" hangingPunct="1">
              <a:spcBef>
                <a:spcPct val="20000"/>
              </a:spcBef>
              <a:buClr>
                <a:schemeClr val="tx2">
                  <a:lumMod val="60000"/>
                  <a:lumOff val="40000"/>
                </a:schemeClr>
              </a:buClr>
              <a:buFont typeface="Arial" pitchFamily="34" charset="0"/>
              <a:buChar char="•"/>
              <a:defRPr sz="2800" b="0" i="0" kern="1200">
                <a:solidFill>
                  <a:schemeClr val="tx1"/>
                </a:solidFill>
                <a:latin typeface="Segoe UI" panose="020B0502040204020203" pitchFamily="34" charset="0"/>
                <a:ea typeface="+mn-ea"/>
                <a:cs typeface="Segoe UI" pitchFamily="34" charset="0"/>
              </a:defRPr>
            </a:lvl1pPr>
            <a:lvl2pPr marL="742950" indent="-285750" algn="l" defTabSz="914400" rtl="0" eaLnBrk="1" latinLnBrk="0" hangingPunct="1">
              <a:spcBef>
                <a:spcPct val="20000"/>
              </a:spcBef>
              <a:buClr>
                <a:schemeClr val="tx2">
                  <a:lumMod val="60000"/>
                  <a:lumOff val="40000"/>
                </a:schemeClr>
              </a:buClr>
              <a:buFont typeface="Arial" pitchFamily="34" charset="0"/>
              <a:buChar char="•"/>
              <a:defRPr sz="2400" kern="1200">
                <a:solidFill>
                  <a:schemeClr val="tx1"/>
                </a:solidFill>
                <a:latin typeface="Segoe UI" panose="020B0502040204020203" pitchFamily="34" charset="0"/>
                <a:ea typeface="+mn-ea"/>
                <a:cs typeface="Segoe UI" pitchFamily="34" charset="0"/>
              </a:defRPr>
            </a:lvl2pPr>
            <a:lvl3pPr marL="1143000" indent="-228600" algn="l" defTabSz="914400" rtl="0" eaLnBrk="1" latinLnBrk="0" hangingPunct="1">
              <a:spcBef>
                <a:spcPct val="20000"/>
              </a:spcBef>
              <a:buClr>
                <a:schemeClr val="tx2">
                  <a:lumMod val="60000"/>
                  <a:lumOff val="40000"/>
                </a:schemeClr>
              </a:buClr>
              <a:buFont typeface="Arial" pitchFamily="34" charset="0"/>
              <a:buChar char="•"/>
              <a:defRPr sz="2000" b="0" i="1" kern="1200">
                <a:solidFill>
                  <a:schemeClr val="tx1"/>
                </a:solidFill>
                <a:latin typeface="Segoe UI" panose="020B0502040204020203" pitchFamily="34" charset="0"/>
                <a:ea typeface="+mn-ea"/>
                <a:cs typeface="Segoe UI" pitchFamily="34" charset="0"/>
              </a:defRPr>
            </a:lvl3pPr>
            <a:lvl4pPr marL="1600200" indent="-228600" algn="l" defTabSz="914400" rtl="0" eaLnBrk="1" latinLnBrk="0" hangingPunct="1">
              <a:spcBef>
                <a:spcPct val="20000"/>
              </a:spcBef>
              <a:buClr>
                <a:schemeClr val="tx2">
                  <a:lumMod val="60000"/>
                  <a:lumOff val="40000"/>
                </a:schemeClr>
              </a:buClr>
              <a:buFont typeface="Arial" pitchFamily="34" charset="0"/>
              <a:buChar char="•"/>
              <a:defRPr sz="1800" kern="1200">
                <a:solidFill>
                  <a:schemeClr val="tx1"/>
                </a:solidFill>
                <a:latin typeface="Segoe UI" panose="020B0502040204020203" pitchFamily="34" charset="0"/>
                <a:ea typeface="+mn-ea"/>
                <a:cs typeface="Segoe UI" pitchFamily="34" charset="0"/>
              </a:defRPr>
            </a:lvl4pPr>
            <a:lvl5pPr marL="2057400" indent="-228600" algn="l" defTabSz="914400" rtl="0" eaLnBrk="1" latinLnBrk="0" hangingPunct="1">
              <a:spcBef>
                <a:spcPct val="20000"/>
              </a:spcBef>
              <a:buClr>
                <a:schemeClr val="tx2">
                  <a:lumMod val="60000"/>
                  <a:lumOff val="40000"/>
                </a:schemeClr>
              </a:buClr>
              <a:buFont typeface="Arial" pitchFamily="34" charset="0"/>
              <a:buChar char="•"/>
              <a:defRPr sz="1800" b="0" i="1" kern="1200">
                <a:solidFill>
                  <a:schemeClr val="tx1"/>
                </a:solidFill>
                <a:latin typeface="Segoe UI" panose="020B0502040204020203"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Clr>
                <a:srgbClr val="182B49">
                  <a:lumMod val="60000"/>
                  <a:lumOff val="40000"/>
                </a:srgbClr>
              </a:buClr>
              <a:buNone/>
            </a:pPr>
            <a:r>
              <a:rPr lang="en-GB" sz="1500" b="1">
                <a:solidFill>
                  <a:srgbClr val="002060"/>
                </a:solidFill>
                <a:latin typeface="+mn-lt"/>
                <a:ea typeface="Calibri"/>
                <a:cs typeface="Calibri"/>
              </a:rPr>
              <a:t>Terminal 6 </a:t>
            </a:r>
            <a:r>
              <a:rPr lang="en-GB" sz="1500">
                <a:solidFill>
                  <a:srgbClr val="002060"/>
                </a:solidFill>
                <a:latin typeface="+mn-lt"/>
                <a:ea typeface="Calibri"/>
                <a:cs typeface="Calibri"/>
              </a:rPr>
              <a:t>will feature:</a:t>
            </a:r>
          </a:p>
          <a:p>
            <a:pPr marL="342900" indent="-342900">
              <a:lnSpc>
                <a:spcPct val="107000"/>
              </a:lnSpc>
              <a:buClr>
                <a:srgbClr val="182B49">
                  <a:lumMod val="60000"/>
                  <a:lumOff val="40000"/>
                </a:srgbClr>
              </a:buClr>
              <a:buFont typeface="Symbol" panose="05050102010706020507" pitchFamily="18" charset="2"/>
              <a:buChar char=""/>
            </a:pPr>
            <a:r>
              <a:rPr lang="en-US" sz="1500" b="1">
                <a:solidFill>
                  <a:srgbClr val="002060"/>
                </a:solidFill>
                <a:latin typeface="+mn-lt"/>
                <a:ea typeface="Calibri"/>
                <a:cs typeface="Calibri"/>
              </a:rPr>
              <a:t>1.2 million square foot </a:t>
            </a:r>
            <a:r>
              <a:rPr lang="en-US" sz="1500">
                <a:solidFill>
                  <a:srgbClr val="002060"/>
                </a:solidFill>
                <a:latin typeface="+mn-lt"/>
                <a:ea typeface="Calibri"/>
                <a:cs typeface="Calibri"/>
              </a:rPr>
              <a:t>terminal complex</a:t>
            </a:r>
            <a:endParaRPr lang="en-CA" sz="1500">
              <a:solidFill>
                <a:srgbClr val="002060"/>
              </a:solidFill>
              <a:latin typeface="+mn-lt"/>
              <a:ea typeface="Calibri"/>
              <a:cs typeface="Calibri"/>
            </a:endParaRPr>
          </a:p>
          <a:p>
            <a:pPr marL="342900" indent="-342900">
              <a:lnSpc>
                <a:spcPct val="107000"/>
              </a:lnSpc>
              <a:buClr>
                <a:srgbClr val="182B49">
                  <a:lumMod val="60000"/>
                  <a:lumOff val="40000"/>
                </a:srgbClr>
              </a:buClr>
              <a:buFont typeface="Symbol" panose="05050102010706020507" pitchFamily="18" charset="2"/>
              <a:buChar char=""/>
            </a:pPr>
            <a:r>
              <a:rPr lang="en-US" sz="1500">
                <a:solidFill>
                  <a:srgbClr val="002060"/>
                </a:solidFill>
                <a:latin typeface="+mn-lt"/>
                <a:ea typeface="Calibri"/>
                <a:cs typeface="Calibri"/>
              </a:rPr>
              <a:t>Capacity for up to </a:t>
            </a:r>
            <a:r>
              <a:rPr lang="en-US" sz="1500" b="1">
                <a:solidFill>
                  <a:srgbClr val="002060"/>
                </a:solidFill>
                <a:latin typeface="+mn-lt"/>
                <a:ea typeface="Calibri"/>
                <a:cs typeface="Calibri"/>
              </a:rPr>
              <a:t>10 gates</a:t>
            </a:r>
            <a:r>
              <a:rPr lang="en-US" sz="1500">
                <a:solidFill>
                  <a:srgbClr val="002060"/>
                </a:solidFill>
                <a:latin typeface="+mn-lt"/>
                <a:ea typeface="Calibri"/>
                <a:cs typeface="Calibri"/>
              </a:rPr>
              <a:t>, including nine to accommodate wide-body aircraft</a:t>
            </a:r>
          </a:p>
          <a:p>
            <a:pPr marL="342900" indent="-342900">
              <a:lnSpc>
                <a:spcPct val="107000"/>
              </a:lnSpc>
              <a:buClr>
                <a:srgbClr val="182B49">
                  <a:lumMod val="60000"/>
                  <a:lumOff val="40000"/>
                </a:srgbClr>
              </a:buClr>
              <a:buFont typeface="Symbol" panose="05050102010706020507" pitchFamily="18" charset="2"/>
              <a:buChar char=""/>
            </a:pPr>
            <a:r>
              <a:rPr lang="en-US" sz="1500">
                <a:solidFill>
                  <a:srgbClr val="002060"/>
                </a:solidFill>
                <a:latin typeface="+mn-lt"/>
                <a:ea typeface="Calibri"/>
                <a:cs typeface="Calibri"/>
              </a:rPr>
              <a:t>Over </a:t>
            </a:r>
            <a:r>
              <a:rPr lang="en-US" sz="1500" b="1">
                <a:solidFill>
                  <a:srgbClr val="002060"/>
                </a:solidFill>
                <a:latin typeface="+mn-lt"/>
                <a:ea typeface="Calibri"/>
                <a:cs typeface="Calibri"/>
              </a:rPr>
              <a:t>100,000 square feet </a:t>
            </a:r>
            <a:r>
              <a:rPr lang="en-US" sz="1500">
                <a:solidFill>
                  <a:srgbClr val="002060"/>
                </a:solidFill>
                <a:latin typeface="+mn-lt"/>
                <a:ea typeface="Calibri"/>
                <a:cs typeface="Calibri"/>
              </a:rPr>
              <a:t>of shopping and dining, 6 premium lounges, and recreational spaces</a:t>
            </a:r>
          </a:p>
          <a:p>
            <a:pPr marL="342900" indent="-342900">
              <a:lnSpc>
                <a:spcPct val="107000"/>
              </a:lnSpc>
              <a:buClr>
                <a:srgbClr val="182B49">
                  <a:lumMod val="60000"/>
                  <a:lumOff val="40000"/>
                </a:srgbClr>
              </a:buClr>
              <a:buFont typeface="Symbol" panose="05050102010706020507" pitchFamily="18" charset="2"/>
              <a:buChar char=""/>
            </a:pPr>
            <a:r>
              <a:rPr lang="en-US" sz="1500">
                <a:solidFill>
                  <a:srgbClr val="002060"/>
                </a:solidFill>
                <a:latin typeface="+mn-lt"/>
                <a:ea typeface="Calibri"/>
                <a:cs typeface="Calibri"/>
              </a:rPr>
              <a:t>New roadways, utilities, aircraft aprons, and a ground transportation center</a:t>
            </a:r>
          </a:p>
          <a:p>
            <a:pPr marL="342900" indent="-342900">
              <a:lnSpc>
                <a:spcPct val="107000"/>
              </a:lnSpc>
              <a:buClr>
                <a:srgbClr val="182B49">
                  <a:lumMod val="60000"/>
                  <a:lumOff val="40000"/>
                </a:srgbClr>
              </a:buClr>
              <a:buFont typeface="Symbol" panose="05050102010706020507" pitchFamily="18" charset="2"/>
              <a:buChar char=""/>
            </a:pPr>
            <a:r>
              <a:rPr lang="en-US" sz="1500">
                <a:solidFill>
                  <a:srgbClr val="002060"/>
                </a:solidFill>
                <a:latin typeface="+mn-lt"/>
                <a:ea typeface="Calibri"/>
                <a:cs typeface="Calibri"/>
              </a:rPr>
              <a:t>Seamless connections to JetBlue’s Terminal 5 operations</a:t>
            </a:r>
          </a:p>
          <a:p>
            <a:pPr marL="342900" indent="-342900">
              <a:lnSpc>
                <a:spcPct val="107000"/>
              </a:lnSpc>
              <a:buClr>
                <a:srgbClr val="182B49">
                  <a:lumMod val="60000"/>
                  <a:lumOff val="40000"/>
                </a:srgbClr>
              </a:buClr>
              <a:buFont typeface="Symbol" panose="05050102010706020507" pitchFamily="18" charset="2"/>
              <a:buChar char=""/>
            </a:pPr>
            <a:r>
              <a:rPr lang="en-US" sz="1500">
                <a:solidFill>
                  <a:srgbClr val="002060"/>
                </a:solidFill>
                <a:latin typeface="+mn-lt"/>
                <a:cs typeface="Calibri"/>
              </a:rPr>
              <a:t>Passenger traffic (enplanements) projected to exceed </a:t>
            </a:r>
            <a:r>
              <a:rPr lang="en-US" sz="1500" b="1">
                <a:solidFill>
                  <a:srgbClr val="002060"/>
                </a:solidFill>
                <a:latin typeface="+mn-lt"/>
                <a:cs typeface="Calibri"/>
              </a:rPr>
              <a:t>4.8M by 2030</a:t>
            </a:r>
            <a:r>
              <a:rPr lang="en-US" sz="1500">
                <a:solidFill>
                  <a:srgbClr val="002060"/>
                </a:solidFill>
                <a:latin typeface="+mn-lt"/>
                <a:cs typeface="Calibri"/>
              </a:rPr>
              <a:t>.  Approximately 77% of passengers are expected to be international travelers</a:t>
            </a:r>
          </a:p>
          <a:p>
            <a:pPr marL="342900" indent="-342900">
              <a:lnSpc>
                <a:spcPct val="107000"/>
              </a:lnSpc>
              <a:buClr>
                <a:srgbClr val="4575C2"/>
              </a:buClr>
              <a:buFont typeface="Symbol" panose="05050102010706020507" pitchFamily="18" charset="2"/>
              <a:buChar char=""/>
            </a:pPr>
            <a:r>
              <a:rPr lang="en-US" sz="1500">
                <a:solidFill>
                  <a:srgbClr val="002060"/>
                </a:solidFill>
                <a:latin typeface="+mn-lt"/>
                <a:cs typeface="Segoe UI"/>
              </a:rPr>
              <a:t>Development expected to result in over </a:t>
            </a:r>
            <a:r>
              <a:rPr lang="en-US" sz="1500" b="1">
                <a:solidFill>
                  <a:srgbClr val="002060"/>
                </a:solidFill>
                <a:latin typeface="+mn-lt"/>
                <a:cs typeface="Segoe UI"/>
              </a:rPr>
              <a:t>4,000 direct jobs </a:t>
            </a:r>
            <a:r>
              <a:rPr lang="en-US" sz="1500">
                <a:solidFill>
                  <a:srgbClr val="002060"/>
                </a:solidFill>
                <a:latin typeface="+mn-lt"/>
                <a:cs typeface="Segoe UI"/>
              </a:rPr>
              <a:t>and direct payroll wages of $1.9 billion</a:t>
            </a:r>
            <a:endParaRPr lang="en-US" sz="1500">
              <a:solidFill>
                <a:srgbClr val="002060"/>
              </a:solidFill>
              <a:latin typeface="+mn-lt"/>
              <a:cs typeface="Calibri"/>
            </a:endParaRPr>
          </a:p>
        </p:txBody>
      </p:sp>
      <p:sp>
        <p:nvSpPr>
          <p:cNvPr id="13" name="TextBox 12">
            <a:extLst>
              <a:ext uri="{FF2B5EF4-FFF2-40B4-BE49-F238E27FC236}">
                <a16:creationId xmlns:a16="http://schemas.microsoft.com/office/drawing/2014/main" id="{9EFD667D-0562-06BA-213F-AF84E293C579}"/>
              </a:ext>
            </a:extLst>
          </p:cNvPr>
          <p:cNvSpPr txBox="1"/>
          <p:nvPr/>
        </p:nvSpPr>
        <p:spPr>
          <a:xfrm>
            <a:off x="436712" y="976267"/>
            <a:ext cx="11406978" cy="1309076"/>
          </a:xfrm>
          <a:prstGeom prst="rect">
            <a:avLst/>
          </a:prstGeom>
          <a:solidFill>
            <a:srgbClr val="002060"/>
          </a:solidFill>
        </p:spPr>
        <p:txBody>
          <a:bodyPr wrap="square" lIns="91440" tIns="45720" rIns="91440" bIns="45720" anchor="t">
            <a:spAutoFit/>
          </a:bodyPr>
          <a:lstStyle/>
          <a:p>
            <a:pPr>
              <a:lnSpc>
                <a:spcPct val="107000"/>
              </a:lnSpc>
              <a:buClr>
                <a:srgbClr val="182B49">
                  <a:lumMod val="60000"/>
                  <a:lumOff val="40000"/>
                </a:srgbClr>
              </a:buClr>
              <a:buFont typeface="Arial" pitchFamily="34" charset="0"/>
            </a:pPr>
            <a:endParaRPr lang="en-US" sz="1500">
              <a:solidFill>
                <a:schemeClr val="bg1"/>
              </a:solidFill>
              <a:cs typeface="Calibri"/>
            </a:endParaRPr>
          </a:p>
          <a:p>
            <a:pPr>
              <a:lnSpc>
                <a:spcPct val="107000"/>
              </a:lnSpc>
              <a:buFont typeface="Arial" pitchFamily="34" charset="0"/>
            </a:pPr>
            <a:r>
              <a:rPr lang="en-US" sz="1500">
                <a:solidFill>
                  <a:schemeClr val="bg1"/>
                </a:solidFill>
                <a:cs typeface="Calibri"/>
              </a:rPr>
              <a:t>JFK Terminal 6 is a redevelopment project </a:t>
            </a:r>
            <a:r>
              <a:rPr lang="en-GB" sz="1500">
                <a:solidFill>
                  <a:schemeClr val="bg1"/>
                </a:solidFill>
                <a:cs typeface="Calibri"/>
              </a:rPr>
              <a:t>anchoring JFK’s north side and built on the sites of the former Terminal 6 and the current Terminal 7, which will be demolished in 2026.  T6 is part of a more extensive redevelopment of JFK Airport led by the Port Authority of New York and New Jersey.</a:t>
            </a:r>
            <a:endParaRPr lang="en-US" sz="1500">
              <a:solidFill>
                <a:schemeClr val="bg1"/>
              </a:solidFill>
              <a:cs typeface="Calibri" panose="020F0502020204030204" pitchFamily="34" charset="0"/>
            </a:endParaRPr>
          </a:p>
          <a:p>
            <a:pPr marL="0" indent="0">
              <a:lnSpc>
                <a:spcPct val="107000"/>
              </a:lnSpc>
              <a:buClr>
                <a:srgbClr val="182B49">
                  <a:lumMod val="60000"/>
                  <a:lumOff val="40000"/>
                </a:srgbClr>
              </a:buClr>
              <a:buFont typeface="Arial" pitchFamily="34" charset="0"/>
              <a:buNone/>
            </a:pPr>
            <a:endParaRPr lang="en-GB" sz="1500">
              <a:solidFill>
                <a:schemeClr val="bg1"/>
              </a:solidFill>
              <a:cs typeface="Calibri" panose="020F0502020204030204" pitchFamily="34" charset="0"/>
            </a:endParaRPr>
          </a:p>
        </p:txBody>
      </p:sp>
      <p:pic>
        <p:nvPicPr>
          <p:cNvPr id="2" name="Picture 1">
            <a:extLst>
              <a:ext uri="{FF2B5EF4-FFF2-40B4-BE49-F238E27FC236}">
                <a16:creationId xmlns:a16="http://schemas.microsoft.com/office/drawing/2014/main" id="{007D054A-EEDC-2BAB-6669-B664DEED27A7}"/>
              </a:ext>
            </a:extLst>
          </p:cNvPr>
          <p:cNvPicPr>
            <a:picLocks noChangeAspect="1"/>
          </p:cNvPicPr>
          <p:nvPr/>
        </p:nvPicPr>
        <p:blipFill>
          <a:blip r:embed="rId4"/>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11218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D93950-9875-5F62-23FB-37998A7335E0}"/>
              </a:ext>
            </a:extLst>
          </p:cNvPr>
          <p:cNvSpPr>
            <a:spLocks noGrp="1"/>
          </p:cNvSpPr>
          <p:nvPr>
            <p:ph type="title"/>
          </p:nvPr>
        </p:nvSpPr>
        <p:spPr>
          <a:xfrm>
            <a:off x="136675" y="289756"/>
            <a:ext cx="11487896" cy="448530"/>
          </a:xfrm>
        </p:spPr>
        <p:txBody>
          <a:bodyPr>
            <a:noAutofit/>
          </a:bodyPr>
          <a:lstStyle/>
          <a:p>
            <a:r>
              <a:rPr kumimoji="0" lang="en-US" sz="3200" b="1" i="0" u="none" strike="noStrike" kern="1200" cap="none" spc="0" normalizeH="0" baseline="0" noProof="0">
                <a:ln>
                  <a:noFill/>
                </a:ln>
                <a:solidFill>
                  <a:srgbClr val="0070C0"/>
                </a:solidFill>
                <a:effectLst/>
                <a:uLnTx/>
                <a:uFillTx/>
                <a:latin typeface="+mn-lt"/>
                <a:ea typeface="Calibri" panose="020F0502020204030204" pitchFamily="34" charset="0"/>
                <a:cs typeface="Calibri" panose="020F0502020204030204" pitchFamily="34" charset="0"/>
              </a:rPr>
              <a:t>JFK Terminal 6 </a:t>
            </a:r>
            <a:r>
              <a:rPr lang="en-US" sz="3200">
                <a:solidFill>
                  <a:srgbClr val="0070C0"/>
                </a:solidFill>
                <a:latin typeface="+mn-lt"/>
              </a:rPr>
              <a:t>D</a:t>
            </a:r>
            <a:r>
              <a:rPr kumimoji="0" lang="en-US" sz="3200" b="1" i="0" u="none" strike="noStrike" kern="1200" cap="none" spc="0" normalizeH="0" baseline="0" noProof="0" err="1">
                <a:ln>
                  <a:noFill/>
                </a:ln>
                <a:solidFill>
                  <a:srgbClr val="0070C0"/>
                </a:solidFill>
                <a:effectLst/>
                <a:uLnTx/>
                <a:uFillTx/>
                <a:latin typeface="+mn-lt"/>
                <a:ea typeface="Calibri" panose="020F0502020204030204" pitchFamily="34" charset="0"/>
                <a:cs typeface="Calibri" panose="020F0502020204030204" pitchFamily="34" charset="0"/>
              </a:rPr>
              <a:t>evelopment</a:t>
            </a:r>
            <a:r>
              <a:rPr kumimoji="0" lang="en-US" sz="3200" b="1" i="0" u="none" strike="noStrike" kern="1200" cap="none" spc="0" normalizeH="0" baseline="0" noProof="0">
                <a:ln>
                  <a:noFill/>
                </a:ln>
                <a:solidFill>
                  <a:srgbClr val="0070C0"/>
                </a:solidFill>
                <a:effectLst/>
                <a:uLnTx/>
                <a:uFillTx/>
                <a:latin typeface="+mn-lt"/>
                <a:ea typeface="Calibri" panose="020F0502020204030204" pitchFamily="34" charset="0"/>
                <a:cs typeface="Calibri" panose="020F0502020204030204" pitchFamily="34" charset="0"/>
              </a:rPr>
              <a:t> - Project Timeline</a:t>
            </a:r>
            <a:endParaRPr lang="en-US" sz="3200">
              <a:solidFill>
                <a:srgbClr val="0070C0"/>
              </a:solidFill>
              <a:latin typeface="+mn-lt"/>
            </a:endParaRPr>
          </a:p>
        </p:txBody>
      </p:sp>
      <p:grpSp>
        <p:nvGrpSpPr>
          <p:cNvPr id="6" name="Group 1">
            <a:extLst>
              <a:ext uri="{FF2B5EF4-FFF2-40B4-BE49-F238E27FC236}">
                <a16:creationId xmlns:a16="http://schemas.microsoft.com/office/drawing/2014/main" id="{5C9FFB13-0A82-0E19-F700-7AFC77630AA6}"/>
              </a:ext>
            </a:extLst>
          </p:cNvPr>
          <p:cNvGrpSpPr>
            <a:grpSpLocks/>
          </p:cNvGrpSpPr>
          <p:nvPr/>
        </p:nvGrpSpPr>
        <p:grpSpPr bwMode="auto">
          <a:xfrm>
            <a:off x="136675" y="1284314"/>
            <a:ext cx="5235422" cy="4699782"/>
            <a:chOff x="294969" y="1562145"/>
            <a:chExt cx="6312307" cy="4518153"/>
          </a:xfrm>
        </p:grpSpPr>
        <p:sp>
          <p:nvSpPr>
            <p:cNvPr id="7" name="Freeform: Shape 6">
              <a:extLst>
                <a:ext uri="{FF2B5EF4-FFF2-40B4-BE49-F238E27FC236}">
                  <a16:creationId xmlns:a16="http://schemas.microsoft.com/office/drawing/2014/main" id="{78FB45D5-F220-77A0-084F-06D24B16B16A}"/>
                </a:ext>
              </a:extLst>
            </p:cNvPr>
            <p:cNvSpPr/>
            <p:nvPr/>
          </p:nvSpPr>
          <p:spPr>
            <a:xfrm>
              <a:off x="294969" y="1562145"/>
              <a:ext cx="585032" cy="835843"/>
            </a:xfrm>
            <a:custGeom>
              <a:avLst/>
              <a:gdLst>
                <a:gd name="connsiteX0" fmla="*/ 0 w 835446"/>
                <a:gd name="connsiteY0" fmla="*/ 0 h 584812"/>
                <a:gd name="connsiteX1" fmla="*/ 543040 w 835446"/>
                <a:gd name="connsiteY1" fmla="*/ 0 h 584812"/>
                <a:gd name="connsiteX2" fmla="*/ 835446 w 835446"/>
                <a:gd name="connsiteY2" fmla="*/ 292406 h 584812"/>
                <a:gd name="connsiteX3" fmla="*/ 543040 w 835446"/>
                <a:gd name="connsiteY3" fmla="*/ 584812 h 584812"/>
                <a:gd name="connsiteX4" fmla="*/ 0 w 835446"/>
                <a:gd name="connsiteY4" fmla="*/ 584812 h 584812"/>
                <a:gd name="connsiteX5" fmla="*/ 292406 w 835446"/>
                <a:gd name="connsiteY5" fmla="*/ 292406 h 584812"/>
                <a:gd name="connsiteX6" fmla="*/ 0 w 835446"/>
                <a:gd name="connsiteY6" fmla="*/ 0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446" h="584812">
                  <a:moveTo>
                    <a:pt x="835446" y="0"/>
                  </a:moveTo>
                  <a:lnTo>
                    <a:pt x="835446" y="380128"/>
                  </a:lnTo>
                  <a:lnTo>
                    <a:pt x="417723" y="584812"/>
                  </a:lnTo>
                  <a:lnTo>
                    <a:pt x="0" y="380128"/>
                  </a:lnTo>
                  <a:lnTo>
                    <a:pt x="0" y="0"/>
                  </a:lnTo>
                  <a:lnTo>
                    <a:pt x="417723" y="204684"/>
                  </a:lnTo>
                  <a:lnTo>
                    <a:pt x="835446" y="0"/>
                  </a:lnTo>
                  <a:close/>
                </a:path>
              </a:pathLst>
            </a:custGeom>
            <a:solidFill>
              <a:srgbClr val="0071CE"/>
            </a:solidFill>
            <a:ln w="12700" cap="flat" cmpd="sng" algn="ctr">
              <a:solidFill>
                <a:srgbClr val="0073CF">
                  <a:hueOff val="0"/>
                  <a:satOff val="0"/>
                  <a:lumOff val="0"/>
                  <a:alphaOff val="0"/>
                </a:srgbClr>
              </a:solidFill>
              <a:prstDash val="solid"/>
              <a:miter lim="800000"/>
            </a:ln>
            <a:effectLst/>
          </p:spPr>
          <p:txBody>
            <a:bodyPr lIns="6985" tIns="299391" rIns="6985" bIns="299391" spcCol="1270" anchor="ctr"/>
            <a:lstStyle/>
            <a:p>
              <a:pPr marL="0" marR="0" lvl="0" indent="0" algn="ctr" defTabSz="466725" eaLnBrk="1" fontAlgn="auto" latinLnBrk="0" hangingPunct="1">
                <a:lnSpc>
                  <a:spcPct val="90000"/>
                </a:lnSpc>
                <a:spcBef>
                  <a:spcPts val="0"/>
                </a:spcBef>
                <a:spcAft>
                  <a:spcPct val="35000"/>
                </a:spcAft>
                <a:buClrTx/>
                <a:buSzTx/>
                <a:buFontTx/>
                <a:buNone/>
                <a:tabLst/>
                <a:defRPr/>
              </a:pPr>
              <a:r>
                <a:rPr kumimoji="0" lang="en-CA" sz="1050" b="1" i="0" u="none" strike="noStrike" kern="0" cap="none" spc="0" normalizeH="0" baseline="0" noProof="0">
                  <a:ln>
                    <a:noFill/>
                  </a:ln>
                  <a:solidFill>
                    <a:srgbClr val="FFFFFF"/>
                  </a:solidFill>
                  <a:effectLst/>
                  <a:uLnTx/>
                  <a:uFillTx/>
                  <a:ea typeface="+mn-ea"/>
                  <a:cs typeface="+mn-cs"/>
                </a:rPr>
                <a:t>2021</a:t>
              </a:r>
            </a:p>
          </p:txBody>
        </p:sp>
        <p:sp>
          <p:nvSpPr>
            <p:cNvPr id="8" name="Freeform: Shape 7">
              <a:extLst>
                <a:ext uri="{FF2B5EF4-FFF2-40B4-BE49-F238E27FC236}">
                  <a16:creationId xmlns:a16="http://schemas.microsoft.com/office/drawing/2014/main" id="{01BF3FFA-9D17-C436-C981-3CC70FD62B54}"/>
                </a:ext>
              </a:extLst>
            </p:cNvPr>
            <p:cNvSpPr/>
            <p:nvPr/>
          </p:nvSpPr>
          <p:spPr>
            <a:xfrm>
              <a:off x="880001" y="1562145"/>
              <a:ext cx="5727275" cy="542940"/>
            </a:xfrm>
            <a:custGeom>
              <a:avLst/>
              <a:gdLst>
                <a:gd name="connsiteX0" fmla="*/ 90508 w 543040"/>
                <a:gd name="connsiteY0" fmla="*/ 0 h 5727496"/>
                <a:gd name="connsiteX1" fmla="*/ 452532 w 543040"/>
                <a:gd name="connsiteY1" fmla="*/ 0 h 5727496"/>
                <a:gd name="connsiteX2" fmla="*/ 543040 w 543040"/>
                <a:gd name="connsiteY2" fmla="*/ 90508 h 5727496"/>
                <a:gd name="connsiteX3" fmla="*/ 543040 w 543040"/>
                <a:gd name="connsiteY3" fmla="*/ 5727496 h 5727496"/>
                <a:gd name="connsiteX4" fmla="*/ 543040 w 543040"/>
                <a:gd name="connsiteY4" fmla="*/ 5727496 h 5727496"/>
                <a:gd name="connsiteX5" fmla="*/ 0 w 543040"/>
                <a:gd name="connsiteY5" fmla="*/ 5727496 h 5727496"/>
                <a:gd name="connsiteX6" fmla="*/ 0 w 543040"/>
                <a:gd name="connsiteY6" fmla="*/ 5727496 h 5727496"/>
                <a:gd name="connsiteX7" fmla="*/ 0 w 543040"/>
                <a:gd name="connsiteY7" fmla="*/ 90508 h 5727496"/>
                <a:gd name="connsiteX8" fmla="*/ 90508 w 543040"/>
                <a:gd name="connsiteY8" fmla="*/ 0 h 57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40" h="5727496">
                  <a:moveTo>
                    <a:pt x="543040" y="954600"/>
                  </a:moveTo>
                  <a:lnTo>
                    <a:pt x="543040" y="4772896"/>
                  </a:lnTo>
                  <a:cubicBezTo>
                    <a:pt x="543040" y="5300102"/>
                    <a:pt x="539198" y="5727491"/>
                    <a:pt x="534459" y="5727491"/>
                  </a:cubicBezTo>
                  <a:lnTo>
                    <a:pt x="0" y="5727491"/>
                  </a:lnTo>
                  <a:lnTo>
                    <a:pt x="0" y="5727491"/>
                  </a:lnTo>
                  <a:lnTo>
                    <a:pt x="0" y="5"/>
                  </a:lnTo>
                  <a:lnTo>
                    <a:pt x="0" y="5"/>
                  </a:lnTo>
                  <a:lnTo>
                    <a:pt x="534459" y="5"/>
                  </a:lnTo>
                  <a:cubicBezTo>
                    <a:pt x="539198" y="5"/>
                    <a:pt x="543040" y="427394"/>
                    <a:pt x="543040" y="954600"/>
                  </a:cubicBezTo>
                  <a:close/>
                </a:path>
              </a:pathLst>
            </a:custGeom>
            <a:solidFill>
              <a:srgbClr val="FFFFFF">
                <a:alpha val="90000"/>
                <a:hueOff val="0"/>
                <a:satOff val="0"/>
                <a:lumOff val="0"/>
                <a:alphaOff val="0"/>
              </a:srgbClr>
            </a:solidFill>
            <a:ln w="12700" cap="flat" cmpd="sng" algn="ctr">
              <a:solidFill>
                <a:srgbClr val="0073CF">
                  <a:hueOff val="0"/>
                  <a:satOff val="0"/>
                  <a:lumOff val="0"/>
                  <a:alphaOff val="0"/>
                </a:srgbClr>
              </a:solidFill>
              <a:prstDash val="solid"/>
              <a:miter lim="800000"/>
            </a:ln>
            <a:effectLst/>
          </p:spPr>
          <p:txBody>
            <a:bodyPr lIns="99569" tIns="35398" rIns="35398" bIns="35400" spcCol="1270" anchor="ctr"/>
            <a:lstStyle/>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002060"/>
                  </a:solidFill>
                  <a:effectLst/>
                  <a:uLnTx/>
                  <a:uFillTx/>
                  <a:ea typeface="Calibri" panose="020F0502020204030204" pitchFamily="34" charset="0"/>
                  <a:cs typeface="Calibri" panose="020F0502020204030204" pitchFamily="34" charset="0"/>
                </a:rPr>
                <a:t>Port Authority project approval </a:t>
              </a:r>
            </a:p>
          </p:txBody>
        </p:sp>
        <p:sp>
          <p:nvSpPr>
            <p:cNvPr id="9" name="Freeform: Shape 8">
              <a:extLst>
                <a:ext uri="{FF2B5EF4-FFF2-40B4-BE49-F238E27FC236}">
                  <a16:creationId xmlns:a16="http://schemas.microsoft.com/office/drawing/2014/main" id="{2611CCD8-63F0-1E83-8B63-77465F56344D}"/>
                </a:ext>
              </a:extLst>
            </p:cNvPr>
            <p:cNvSpPr/>
            <p:nvPr/>
          </p:nvSpPr>
          <p:spPr>
            <a:xfrm>
              <a:off x="294969" y="2298766"/>
              <a:ext cx="585032" cy="835049"/>
            </a:xfrm>
            <a:custGeom>
              <a:avLst/>
              <a:gdLst>
                <a:gd name="connsiteX0" fmla="*/ 0 w 835446"/>
                <a:gd name="connsiteY0" fmla="*/ 0 h 584812"/>
                <a:gd name="connsiteX1" fmla="*/ 543040 w 835446"/>
                <a:gd name="connsiteY1" fmla="*/ 0 h 584812"/>
                <a:gd name="connsiteX2" fmla="*/ 835446 w 835446"/>
                <a:gd name="connsiteY2" fmla="*/ 292406 h 584812"/>
                <a:gd name="connsiteX3" fmla="*/ 543040 w 835446"/>
                <a:gd name="connsiteY3" fmla="*/ 584812 h 584812"/>
                <a:gd name="connsiteX4" fmla="*/ 0 w 835446"/>
                <a:gd name="connsiteY4" fmla="*/ 584812 h 584812"/>
                <a:gd name="connsiteX5" fmla="*/ 292406 w 835446"/>
                <a:gd name="connsiteY5" fmla="*/ 292406 h 584812"/>
                <a:gd name="connsiteX6" fmla="*/ 0 w 835446"/>
                <a:gd name="connsiteY6" fmla="*/ 0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446" h="584812">
                  <a:moveTo>
                    <a:pt x="835446" y="0"/>
                  </a:moveTo>
                  <a:lnTo>
                    <a:pt x="835446" y="380128"/>
                  </a:lnTo>
                  <a:lnTo>
                    <a:pt x="417723" y="584812"/>
                  </a:lnTo>
                  <a:lnTo>
                    <a:pt x="0" y="380128"/>
                  </a:lnTo>
                  <a:lnTo>
                    <a:pt x="0" y="0"/>
                  </a:lnTo>
                  <a:lnTo>
                    <a:pt x="417723" y="204684"/>
                  </a:lnTo>
                  <a:lnTo>
                    <a:pt x="835446" y="0"/>
                  </a:lnTo>
                  <a:close/>
                </a:path>
              </a:pathLst>
            </a:custGeom>
            <a:solidFill>
              <a:srgbClr val="0071CE"/>
            </a:solidFill>
            <a:ln w="12700" cap="flat" cmpd="sng" algn="ctr">
              <a:solidFill>
                <a:srgbClr val="0073CF">
                  <a:hueOff val="0"/>
                  <a:satOff val="0"/>
                  <a:lumOff val="0"/>
                  <a:alphaOff val="0"/>
                </a:srgbClr>
              </a:solidFill>
              <a:prstDash val="solid"/>
              <a:miter lim="800000"/>
            </a:ln>
            <a:effectLst/>
          </p:spPr>
          <p:txBody>
            <a:bodyPr lIns="6985" tIns="299391" rIns="6985" bIns="299391" spcCol="1270" anchor="ctr"/>
            <a:lstStyle/>
            <a:p>
              <a:pPr marL="0" marR="0" lvl="0" indent="0" algn="ctr" defTabSz="466725" eaLnBrk="1" fontAlgn="auto" latinLnBrk="0" hangingPunct="1">
                <a:lnSpc>
                  <a:spcPct val="90000"/>
                </a:lnSpc>
                <a:spcBef>
                  <a:spcPts val="0"/>
                </a:spcBef>
                <a:spcAft>
                  <a:spcPct val="35000"/>
                </a:spcAft>
                <a:buClrTx/>
                <a:buSzTx/>
                <a:buFontTx/>
                <a:buNone/>
                <a:tabLst/>
                <a:defRPr/>
              </a:pPr>
              <a:r>
                <a:rPr kumimoji="0" lang="en-CA" sz="1050" b="1" i="0" u="none" strike="noStrike" kern="0" cap="none" spc="0" normalizeH="0" baseline="0" noProof="0">
                  <a:ln>
                    <a:noFill/>
                  </a:ln>
                  <a:solidFill>
                    <a:srgbClr val="FFFFFF"/>
                  </a:solidFill>
                  <a:effectLst/>
                  <a:uLnTx/>
                  <a:uFillTx/>
                  <a:ea typeface="+mn-ea"/>
                  <a:cs typeface="+mn-cs"/>
                </a:rPr>
                <a:t>2022</a:t>
              </a:r>
            </a:p>
          </p:txBody>
        </p:sp>
        <p:sp>
          <p:nvSpPr>
            <p:cNvPr id="10" name="Freeform: Shape 9">
              <a:extLst>
                <a:ext uri="{FF2B5EF4-FFF2-40B4-BE49-F238E27FC236}">
                  <a16:creationId xmlns:a16="http://schemas.microsoft.com/office/drawing/2014/main" id="{1FF8E626-4611-316F-16D7-E3CAC91844B9}"/>
                </a:ext>
              </a:extLst>
            </p:cNvPr>
            <p:cNvSpPr/>
            <p:nvPr/>
          </p:nvSpPr>
          <p:spPr>
            <a:xfrm>
              <a:off x="880001" y="2298766"/>
              <a:ext cx="5727275" cy="542940"/>
            </a:xfrm>
            <a:custGeom>
              <a:avLst/>
              <a:gdLst>
                <a:gd name="connsiteX0" fmla="*/ 90508 w 543040"/>
                <a:gd name="connsiteY0" fmla="*/ 0 h 5727496"/>
                <a:gd name="connsiteX1" fmla="*/ 452532 w 543040"/>
                <a:gd name="connsiteY1" fmla="*/ 0 h 5727496"/>
                <a:gd name="connsiteX2" fmla="*/ 543040 w 543040"/>
                <a:gd name="connsiteY2" fmla="*/ 90508 h 5727496"/>
                <a:gd name="connsiteX3" fmla="*/ 543040 w 543040"/>
                <a:gd name="connsiteY3" fmla="*/ 5727496 h 5727496"/>
                <a:gd name="connsiteX4" fmla="*/ 543040 w 543040"/>
                <a:gd name="connsiteY4" fmla="*/ 5727496 h 5727496"/>
                <a:gd name="connsiteX5" fmla="*/ 0 w 543040"/>
                <a:gd name="connsiteY5" fmla="*/ 5727496 h 5727496"/>
                <a:gd name="connsiteX6" fmla="*/ 0 w 543040"/>
                <a:gd name="connsiteY6" fmla="*/ 5727496 h 5727496"/>
                <a:gd name="connsiteX7" fmla="*/ 0 w 543040"/>
                <a:gd name="connsiteY7" fmla="*/ 90508 h 5727496"/>
                <a:gd name="connsiteX8" fmla="*/ 90508 w 543040"/>
                <a:gd name="connsiteY8" fmla="*/ 0 h 57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40" h="5727496">
                  <a:moveTo>
                    <a:pt x="543040" y="954600"/>
                  </a:moveTo>
                  <a:lnTo>
                    <a:pt x="543040" y="4772896"/>
                  </a:lnTo>
                  <a:cubicBezTo>
                    <a:pt x="543040" y="5300102"/>
                    <a:pt x="539198" y="5727491"/>
                    <a:pt x="534459" y="5727491"/>
                  </a:cubicBezTo>
                  <a:lnTo>
                    <a:pt x="0" y="5727491"/>
                  </a:lnTo>
                  <a:lnTo>
                    <a:pt x="0" y="5727491"/>
                  </a:lnTo>
                  <a:lnTo>
                    <a:pt x="0" y="5"/>
                  </a:lnTo>
                  <a:lnTo>
                    <a:pt x="0" y="5"/>
                  </a:lnTo>
                  <a:lnTo>
                    <a:pt x="534459" y="5"/>
                  </a:lnTo>
                  <a:cubicBezTo>
                    <a:pt x="539198" y="5"/>
                    <a:pt x="543040" y="427394"/>
                    <a:pt x="543040" y="954600"/>
                  </a:cubicBezTo>
                  <a:close/>
                </a:path>
              </a:pathLst>
            </a:custGeom>
            <a:solidFill>
              <a:srgbClr val="FFFFFF">
                <a:alpha val="90000"/>
                <a:hueOff val="0"/>
                <a:satOff val="0"/>
                <a:lumOff val="0"/>
                <a:alphaOff val="0"/>
              </a:srgbClr>
            </a:solidFill>
            <a:ln w="12700" cap="flat" cmpd="sng" algn="ctr">
              <a:solidFill>
                <a:srgbClr val="0073CF">
                  <a:hueOff val="0"/>
                  <a:satOff val="0"/>
                  <a:lumOff val="0"/>
                  <a:alphaOff val="0"/>
                </a:srgbClr>
              </a:solidFill>
              <a:prstDash val="solid"/>
              <a:miter lim="800000"/>
            </a:ln>
            <a:effectLst/>
          </p:spPr>
          <p:txBody>
            <a:bodyPr lIns="99569" tIns="35398" rIns="35398" bIns="35401" spcCol="1270" anchor="ctr"/>
            <a:lstStyle/>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002060"/>
                  </a:solidFill>
                  <a:effectLst/>
                  <a:uLnTx/>
                  <a:uFillTx/>
                  <a:ea typeface="Calibri" panose="020F0502020204030204" pitchFamily="34" charset="0"/>
                  <a:cs typeface="Calibri" panose="020F0502020204030204" pitchFamily="34" charset="0"/>
                </a:rPr>
                <a:t>Financial close</a:t>
              </a:r>
            </a:p>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002060"/>
                  </a:solidFill>
                  <a:effectLst/>
                  <a:uLnTx/>
                  <a:uFillTx/>
                  <a:ea typeface="Calibri" panose="020F0502020204030204" pitchFamily="34" charset="0"/>
                  <a:cs typeface="Calibri" panose="020F0502020204030204" pitchFamily="34" charset="0"/>
                </a:rPr>
                <a:t>Interim operations of T7</a:t>
              </a:r>
            </a:p>
          </p:txBody>
        </p:sp>
        <p:sp>
          <p:nvSpPr>
            <p:cNvPr id="14" name="Freeform: Shape 13">
              <a:extLst>
                <a:ext uri="{FF2B5EF4-FFF2-40B4-BE49-F238E27FC236}">
                  <a16:creationId xmlns:a16="http://schemas.microsoft.com/office/drawing/2014/main" id="{80B98E79-5C9D-53E3-44CE-31E8A9F55C2F}"/>
                </a:ext>
              </a:extLst>
            </p:cNvPr>
            <p:cNvSpPr/>
            <p:nvPr/>
          </p:nvSpPr>
          <p:spPr>
            <a:xfrm>
              <a:off x="294969" y="3035387"/>
              <a:ext cx="585032" cy="835049"/>
            </a:xfrm>
            <a:custGeom>
              <a:avLst/>
              <a:gdLst>
                <a:gd name="connsiteX0" fmla="*/ 0 w 835446"/>
                <a:gd name="connsiteY0" fmla="*/ 0 h 584812"/>
                <a:gd name="connsiteX1" fmla="*/ 543040 w 835446"/>
                <a:gd name="connsiteY1" fmla="*/ 0 h 584812"/>
                <a:gd name="connsiteX2" fmla="*/ 835446 w 835446"/>
                <a:gd name="connsiteY2" fmla="*/ 292406 h 584812"/>
                <a:gd name="connsiteX3" fmla="*/ 543040 w 835446"/>
                <a:gd name="connsiteY3" fmla="*/ 584812 h 584812"/>
                <a:gd name="connsiteX4" fmla="*/ 0 w 835446"/>
                <a:gd name="connsiteY4" fmla="*/ 584812 h 584812"/>
                <a:gd name="connsiteX5" fmla="*/ 292406 w 835446"/>
                <a:gd name="connsiteY5" fmla="*/ 292406 h 584812"/>
                <a:gd name="connsiteX6" fmla="*/ 0 w 835446"/>
                <a:gd name="connsiteY6" fmla="*/ 0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446" h="584812">
                  <a:moveTo>
                    <a:pt x="835446" y="0"/>
                  </a:moveTo>
                  <a:lnTo>
                    <a:pt x="835446" y="380128"/>
                  </a:lnTo>
                  <a:lnTo>
                    <a:pt x="417723" y="584812"/>
                  </a:lnTo>
                  <a:lnTo>
                    <a:pt x="0" y="380128"/>
                  </a:lnTo>
                  <a:lnTo>
                    <a:pt x="0" y="0"/>
                  </a:lnTo>
                  <a:lnTo>
                    <a:pt x="417723" y="204684"/>
                  </a:lnTo>
                  <a:lnTo>
                    <a:pt x="835446" y="0"/>
                  </a:lnTo>
                  <a:close/>
                </a:path>
              </a:pathLst>
            </a:custGeom>
            <a:solidFill>
              <a:srgbClr val="0071CE"/>
            </a:solidFill>
            <a:ln w="12700" cap="flat" cmpd="sng" algn="ctr">
              <a:solidFill>
                <a:srgbClr val="0073CF">
                  <a:hueOff val="0"/>
                  <a:satOff val="0"/>
                  <a:lumOff val="0"/>
                  <a:alphaOff val="0"/>
                </a:srgbClr>
              </a:solidFill>
              <a:prstDash val="solid"/>
              <a:miter lim="800000"/>
            </a:ln>
            <a:effectLst/>
          </p:spPr>
          <p:txBody>
            <a:bodyPr lIns="8890" tIns="301296" rIns="8890" bIns="301296" spcCol="1270" anchor="ct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en-CA" sz="1400" b="0" i="0" u="none" strike="noStrike" kern="0" cap="none" spc="0" normalizeH="0" baseline="0" noProof="0">
                  <a:ln>
                    <a:noFill/>
                  </a:ln>
                  <a:solidFill>
                    <a:srgbClr val="FFFFFF">
                      <a:lumMod val="50000"/>
                    </a:srgbClr>
                  </a:solidFill>
                  <a:effectLst/>
                  <a:uLnTx/>
                  <a:uFillTx/>
                  <a:ea typeface="+mn-ea"/>
                  <a:cs typeface="+mn-cs"/>
                </a:rPr>
                <a:t>  </a:t>
              </a:r>
              <a:r>
                <a:rPr kumimoji="0" lang="en-CA" sz="1050" b="1" i="0" u="none" strike="noStrike" kern="0" cap="none" spc="0" normalizeH="0" baseline="0" noProof="0">
                  <a:ln>
                    <a:noFill/>
                  </a:ln>
                  <a:solidFill>
                    <a:srgbClr val="FFFFFF"/>
                  </a:solidFill>
                  <a:effectLst/>
                  <a:uLnTx/>
                  <a:uFillTx/>
                  <a:ea typeface="+mn-ea"/>
                  <a:cs typeface="+mn-cs"/>
                </a:rPr>
                <a:t>2023</a:t>
              </a:r>
              <a:r>
                <a:rPr kumimoji="0" lang="en-CA" sz="1050" b="1" i="0" u="none" strike="noStrike" kern="0" cap="none" spc="0" normalizeH="0" baseline="0" noProof="0">
                  <a:ln>
                    <a:noFill/>
                  </a:ln>
                  <a:solidFill>
                    <a:srgbClr val="FFFFFF">
                      <a:lumMod val="50000"/>
                    </a:srgbClr>
                  </a:solidFill>
                  <a:effectLst/>
                  <a:uLnTx/>
                  <a:uFillTx/>
                  <a:ea typeface="+mn-ea"/>
                  <a:cs typeface="+mn-cs"/>
                </a:rPr>
                <a:t>/</a:t>
              </a:r>
              <a:br>
                <a:rPr kumimoji="0" lang="en-CA" sz="1050" b="1" i="0" u="none" strike="noStrike" kern="0" cap="none" spc="0" normalizeH="0" baseline="0" noProof="0">
                  <a:ln>
                    <a:noFill/>
                  </a:ln>
                  <a:solidFill>
                    <a:srgbClr val="FFFFFF">
                      <a:lumMod val="50000"/>
                    </a:srgbClr>
                  </a:solidFill>
                  <a:effectLst/>
                  <a:uLnTx/>
                  <a:uFillTx/>
                  <a:ea typeface="+mn-ea"/>
                  <a:cs typeface="+mn-cs"/>
                </a:rPr>
              </a:br>
              <a:r>
                <a:rPr kumimoji="0" lang="en-CA" sz="1050" b="1" i="0" u="none" strike="noStrike" kern="0" cap="none" spc="0" normalizeH="0" baseline="0" noProof="0">
                  <a:ln>
                    <a:noFill/>
                  </a:ln>
                  <a:solidFill>
                    <a:srgbClr val="FFFFFF">
                      <a:lumMod val="50000"/>
                    </a:srgbClr>
                  </a:solidFill>
                  <a:effectLst/>
                  <a:uLnTx/>
                  <a:uFillTx/>
                  <a:ea typeface="+mn-ea"/>
                  <a:cs typeface="+mn-cs"/>
                </a:rPr>
                <a:t> </a:t>
              </a:r>
              <a:r>
                <a:rPr kumimoji="0" lang="en-CA" sz="1050" b="1" i="0" u="none" strike="noStrike" kern="0" cap="none" spc="0" normalizeH="0" baseline="0" noProof="0">
                  <a:ln>
                    <a:noFill/>
                  </a:ln>
                  <a:solidFill>
                    <a:srgbClr val="FFFFFF"/>
                  </a:solidFill>
                  <a:effectLst/>
                  <a:uLnTx/>
                  <a:uFillTx/>
                  <a:ea typeface="+mn-ea"/>
                  <a:cs typeface="+mn-cs"/>
                </a:rPr>
                <a:t>2024</a:t>
              </a:r>
              <a:endParaRPr kumimoji="0" lang="en-CA" sz="1400" b="1" i="0" u="none" strike="noStrike" kern="0" cap="none" spc="0" normalizeH="0" baseline="0" noProof="0">
                <a:ln>
                  <a:noFill/>
                </a:ln>
                <a:solidFill>
                  <a:srgbClr val="FFFFFF"/>
                </a:solidFill>
                <a:effectLst/>
                <a:uLnTx/>
                <a:uFillTx/>
                <a:ea typeface="+mn-ea"/>
                <a:cs typeface="+mn-cs"/>
              </a:endParaRPr>
            </a:p>
          </p:txBody>
        </p:sp>
        <p:sp>
          <p:nvSpPr>
            <p:cNvPr id="15" name="Freeform: Shape 14">
              <a:extLst>
                <a:ext uri="{FF2B5EF4-FFF2-40B4-BE49-F238E27FC236}">
                  <a16:creationId xmlns:a16="http://schemas.microsoft.com/office/drawing/2014/main" id="{20D65B34-D0CF-4621-173C-8D6ADE4358B2}"/>
                </a:ext>
              </a:extLst>
            </p:cNvPr>
            <p:cNvSpPr/>
            <p:nvPr/>
          </p:nvSpPr>
          <p:spPr>
            <a:xfrm>
              <a:off x="880001" y="3035387"/>
              <a:ext cx="5727275" cy="542940"/>
            </a:xfrm>
            <a:custGeom>
              <a:avLst/>
              <a:gdLst>
                <a:gd name="connsiteX0" fmla="*/ 90556 w 543325"/>
                <a:gd name="connsiteY0" fmla="*/ 0 h 5727496"/>
                <a:gd name="connsiteX1" fmla="*/ 452769 w 543325"/>
                <a:gd name="connsiteY1" fmla="*/ 0 h 5727496"/>
                <a:gd name="connsiteX2" fmla="*/ 543325 w 543325"/>
                <a:gd name="connsiteY2" fmla="*/ 90556 h 5727496"/>
                <a:gd name="connsiteX3" fmla="*/ 543325 w 543325"/>
                <a:gd name="connsiteY3" fmla="*/ 5727496 h 5727496"/>
                <a:gd name="connsiteX4" fmla="*/ 543325 w 543325"/>
                <a:gd name="connsiteY4" fmla="*/ 5727496 h 5727496"/>
                <a:gd name="connsiteX5" fmla="*/ 0 w 543325"/>
                <a:gd name="connsiteY5" fmla="*/ 5727496 h 5727496"/>
                <a:gd name="connsiteX6" fmla="*/ 0 w 543325"/>
                <a:gd name="connsiteY6" fmla="*/ 5727496 h 5727496"/>
                <a:gd name="connsiteX7" fmla="*/ 0 w 543325"/>
                <a:gd name="connsiteY7" fmla="*/ 90556 h 5727496"/>
                <a:gd name="connsiteX8" fmla="*/ 90556 w 543325"/>
                <a:gd name="connsiteY8" fmla="*/ 0 h 57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5" h="5727496">
                  <a:moveTo>
                    <a:pt x="543325" y="954606"/>
                  </a:moveTo>
                  <a:lnTo>
                    <a:pt x="543325" y="4772890"/>
                  </a:lnTo>
                  <a:cubicBezTo>
                    <a:pt x="543325" y="5300105"/>
                    <a:pt x="539479" y="5727491"/>
                    <a:pt x="534735" y="5727491"/>
                  </a:cubicBezTo>
                  <a:lnTo>
                    <a:pt x="0" y="5727491"/>
                  </a:lnTo>
                  <a:lnTo>
                    <a:pt x="0" y="5727491"/>
                  </a:lnTo>
                  <a:lnTo>
                    <a:pt x="0" y="5"/>
                  </a:lnTo>
                  <a:lnTo>
                    <a:pt x="0" y="5"/>
                  </a:lnTo>
                  <a:lnTo>
                    <a:pt x="534735" y="5"/>
                  </a:lnTo>
                  <a:cubicBezTo>
                    <a:pt x="539479" y="5"/>
                    <a:pt x="543325" y="427391"/>
                    <a:pt x="543325" y="954606"/>
                  </a:cubicBezTo>
                  <a:close/>
                </a:path>
              </a:pathLst>
            </a:custGeom>
            <a:solidFill>
              <a:srgbClr val="182B49">
                <a:alpha val="90000"/>
              </a:srgbClr>
            </a:solidFill>
            <a:ln w="12700" cap="flat" cmpd="sng" algn="ctr">
              <a:solidFill>
                <a:srgbClr val="0073CF">
                  <a:hueOff val="0"/>
                  <a:satOff val="0"/>
                  <a:lumOff val="0"/>
                  <a:alphaOff val="0"/>
                </a:srgbClr>
              </a:solidFill>
              <a:prstDash val="solid"/>
              <a:miter lim="800000"/>
            </a:ln>
            <a:effectLst/>
          </p:spPr>
          <p:txBody>
            <a:bodyPr lIns="99569" tIns="35413" rIns="35413" bIns="35414" spcCol="1270" anchor="ctr"/>
            <a:lstStyle/>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FFFFFF"/>
                  </a:solidFill>
                  <a:effectLst/>
                  <a:uLnTx/>
                  <a:uFillTx/>
                  <a:ea typeface="Calibri" panose="020F0502020204030204" pitchFamily="34" charset="0"/>
                  <a:cs typeface="Calibri" panose="020F0502020204030204" pitchFamily="34" charset="0"/>
                </a:rPr>
                <a:t>Ground-breaking</a:t>
              </a:r>
            </a:p>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FFFFFF"/>
                  </a:solidFill>
                  <a:effectLst/>
                  <a:uLnTx/>
                  <a:uFillTx/>
                  <a:ea typeface="Calibri" panose="020F0502020204030204" pitchFamily="34" charset="0"/>
                  <a:cs typeface="Calibri" panose="020F0502020204030204" pitchFamily="34" charset="0"/>
                </a:rPr>
                <a:t>Phase I construction of new T6</a:t>
              </a:r>
            </a:p>
          </p:txBody>
        </p:sp>
        <p:sp>
          <p:nvSpPr>
            <p:cNvPr id="16" name="Freeform: Shape 15">
              <a:extLst>
                <a:ext uri="{FF2B5EF4-FFF2-40B4-BE49-F238E27FC236}">
                  <a16:creationId xmlns:a16="http://schemas.microsoft.com/office/drawing/2014/main" id="{2297FB0E-A941-6CAD-5F9E-9F59A5394C35}"/>
                </a:ext>
              </a:extLst>
            </p:cNvPr>
            <p:cNvSpPr/>
            <p:nvPr/>
          </p:nvSpPr>
          <p:spPr>
            <a:xfrm>
              <a:off x="294969" y="3772008"/>
              <a:ext cx="585032" cy="835049"/>
            </a:xfrm>
            <a:custGeom>
              <a:avLst/>
              <a:gdLst>
                <a:gd name="connsiteX0" fmla="*/ 0 w 835446"/>
                <a:gd name="connsiteY0" fmla="*/ 0 h 584812"/>
                <a:gd name="connsiteX1" fmla="*/ 543040 w 835446"/>
                <a:gd name="connsiteY1" fmla="*/ 0 h 584812"/>
                <a:gd name="connsiteX2" fmla="*/ 835446 w 835446"/>
                <a:gd name="connsiteY2" fmla="*/ 292406 h 584812"/>
                <a:gd name="connsiteX3" fmla="*/ 543040 w 835446"/>
                <a:gd name="connsiteY3" fmla="*/ 584812 h 584812"/>
                <a:gd name="connsiteX4" fmla="*/ 0 w 835446"/>
                <a:gd name="connsiteY4" fmla="*/ 584812 h 584812"/>
                <a:gd name="connsiteX5" fmla="*/ 292406 w 835446"/>
                <a:gd name="connsiteY5" fmla="*/ 292406 h 584812"/>
                <a:gd name="connsiteX6" fmla="*/ 0 w 835446"/>
                <a:gd name="connsiteY6" fmla="*/ 0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446" h="584812">
                  <a:moveTo>
                    <a:pt x="835446" y="0"/>
                  </a:moveTo>
                  <a:lnTo>
                    <a:pt x="835446" y="380128"/>
                  </a:lnTo>
                  <a:lnTo>
                    <a:pt x="417723" y="584812"/>
                  </a:lnTo>
                  <a:lnTo>
                    <a:pt x="0" y="380128"/>
                  </a:lnTo>
                  <a:lnTo>
                    <a:pt x="0" y="0"/>
                  </a:lnTo>
                  <a:lnTo>
                    <a:pt x="417723" y="204684"/>
                  </a:lnTo>
                  <a:lnTo>
                    <a:pt x="835446" y="0"/>
                  </a:lnTo>
                  <a:close/>
                </a:path>
              </a:pathLst>
            </a:custGeom>
            <a:solidFill>
              <a:srgbClr val="0071CE"/>
            </a:solidFill>
            <a:ln w="12700" cap="flat" cmpd="sng" algn="ctr">
              <a:solidFill>
                <a:srgbClr val="0073CF">
                  <a:hueOff val="0"/>
                  <a:satOff val="0"/>
                  <a:lumOff val="0"/>
                  <a:alphaOff val="0"/>
                </a:srgbClr>
              </a:solidFill>
              <a:prstDash val="solid"/>
              <a:miter lim="800000"/>
            </a:ln>
            <a:effectLst/>
          </p:spPr>
          <p:txBody>
            <a:bodyPr lIns="6985" tIns="299391" rIns="6985" bIns="299391" spcCol="1270" anchor="ctr"/>
            <a:lstStyle/>
            <a:p>
              <a:pPr marL="0" marR="0" lvl="0" indent="0" algn="ctr" defTabSz="466725" eaLnBrk="1" fontAlgn="auto" latinLnBrk="0" hangingPunct="1">
                <a:lnSpc>
                  <a:spcPct val="90000"/>
                </a:lnSpc>
                <a:spcBef>
                  <a:spcPts val="0"/>
                </a:spcBef>
                <a:spcAft>
                  <a:spcPct val="35000"/>
                </a:spcAft>
                <a:buClrTx/>
                <a:buSzTx/>
                <a:buFontTx/>
                <a:buNone/>
                <a:tabLst/>
                <a:defRPr/>
              </a:pPr>
              <a:r>
                <a:rPr kumimoji="0" lang="en-CA" sz="1050" b="1" i="0" u="none" strike="noStrike" kern="0" cap="none" spc="0" normalizeH="0" baseline="0" noProof="0">
                  <a:ln>
                    <a:noFill/>
                  </a:ln>
                  <a:solidFill>
                    <a:srgbClr val="FFFFFF"/>
                  </a:solidFill>
                  <a:effectLst/>
                  <a:uLnTx/>
                  <a:uFillTx/>
                  <a:ea typeface="+mn-ea"/>
                  <a:cs typeface="+mn-cs"/>
                </a:rPr>
                <a:t>2026</a:t>
              </a:r>
            </a:p>
          </p:txBody>
        </p:sp>
        <p:sp>
          <p:nvSpPr>
            <p:cNvPr id="17" name="Freeform: Shape 16">
              <a:extLst>
                <a:ext uri="{FF2B5EF4-FFF2-40B4-BE49-F238E27FC236}">
                  <a16:creationId xmlns:a16="http://schemas.microsoft.com/office/drawing/2014/main" id="{4B395BF4-3C83-D80C-B409-8C287E26A615}"/>
                </a:ext>
              </a:extLst>
            </p:cNvPr>
            <p:cNvSpPr/>
            <p:nvPr/>
          </p:nvSpPr>
          <p:spPr>
            <a:xfrm>
              <a:off x="880001" y="3772008"/>
              <a:ext cx="5727275" cy="542940"/>
            </a:xfrm>
            <a:custGeom>
              <a:avLst/>
              <a:gdLst>
                <a:gd name="connsiteX0" fmla="*/ 90508 w 543040"/>
                <a:gd name="connsiteY0" fmla="*/ 0 h 5727496"/>
                <a:gd name="connsiteX1" fmla="*/ 452532 w 543040"/>
                <a:gd name="connsiteY1" fmla="*/ 0 h 5727496"/>
                <a:gd name="connsiteX2" fmla="*/ 543040 w 543040"/>
                <a:gd name="connsiteY2" fmla="*/ 90508 h 5727496"/>
                <a:gd name="connsiteX3" fmla="*/ 543040 w 543040"/>
                <a:gd name="connsiteY3" fmla="*/ 5727496 h 5727496"/>
                <a:gd name="connsiteX4" fmla="*/ 543040 w 543040"/>
                <a:gd name="connsiteY4" fmla="*/ 5727496 h 5727496"/>
                <a:gd name="connsiteX5" fmla="*/ 0 w 543040"/>
                <a:gd name="connsiteY5" fmla="*/ 5727496 h 5727496"/>
                <a:gd name="connsiteX6" fmla="*/ 0 w 543040"/>
                <a:gd name="connsiteY6" fmla="*/ 5727496 h 5727496"/>
                <a:gd name="connsiteX7" fmla="*/ 0 w 543040"/>
                <a:gd name="connsiteY7" fmla="*/ 90508 h 5727496"/>
                <a:gd name="connsiteX8" fmla="*/ 90508 w 543040"/>
                <a:gd name="connsiteY8" fmla="*/ 0 h 57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40" h="5727496">
                  <a:moveTo>
                    <a:pt x="543040" y="954600"/>
                  </a:moveTo>
                  <a:lnTo>
                    <a:pt x="543040" y="4772896"/>
                  </a:lnTo>
                  <a:cubicBezTo>
                    <a:pt x="543040" y="5300102"/>
                    <a:pt x="539198" y="5727491"/>
                    <a:pt x="534459" y="5727491"/>
                  </a:cubicBezTo>
                  <a:lnTo>
                    <a:pt x="0" y="5727491"/>
                  </a:lnTo>
                  <a:lnTo>
                    <a:pt x="0" y="5727491"/>
                  </a:lnTo>
                  <a:lnTo>
                    <a:pt x="0" y="5"/>
                  </a:lnTo>
                  <a:lnTo>
                    <a:pt x="0" y="5"/>
                  </a:lnTo>
                  <a:lnTo>
                    <a:pt x="534459" y="5"/>
                  </a:lnTo>
                  <a:cubicBezTo>
                    <a:pt x="539198" y="5"/>
                    <a:pt x="543040" y="427394"/>
                    <a:pt x="543040" y="954600"/>
                  </a:cubicBezTo>
                  <a:close/>
                </a:path>
              </a:pathLst>
            </a:custGeom>
            <a:solidFill>
              <a:srgbClr val="FFFFFF">
                <a:alpha val="90000"/>
                <a:hueOff val="0"/>
                <a:satOff val="0"/>
                <a:lumOff val="0"/>
                <a:alphaOff val="0"/>
              </a:srgbClr>
            </a:solidFill>
            <a:ln w="12700" cap="flat" cmpd="sng" algn="ctr">
              <a:solidFill>
                <a:srgbClr val="0073CF">
                  <a:hueOff val="0"/>
                  <a:satOff val="0"/>
                  <a:lumOff val="0"/>
                  <a:alphaOff val="0"/>
                </a:srgbClr>
              </a:solidFill>
              <a:prstDash val="solid"/>
              <a:miter lim="800000"/>
            </a:ln>
            <a:effectLst/>
          </p:spPr>
          <p:txBody>
            <a:bodyPr lIns="99569" tIns="35398" rIns="35398" bIns="35401" spcCol="1270" anchor="ctr"/>
            <a:lstStyle/>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002060"/>
                  </a:solidFill>
                  <a:effectLst/>
                  <a:uLnTx/>
                  <a:uFillTx/>
                  <a:ea typeface="Calibri"/>
                  <a:cs typeface="Calibri"/>
                </a:rPr>
                <a:t>Phase I completion: central hall, </a:t>
              </a:r>
              <a:br>
                <a:rPr lang="en-CA" sz="1400" b="0" i="0" u="none" strike="noStrike" kern="0" cap="none" spc="0" normalizeH="0" baseline="0" noProof="0">
                  <a:ln>
                    <a:noFill/>
                  </a:ln>
                  <a:effectLst/>
                  <a:uLnTx/>
                  <a:uFillTx/>
                  <a:ea typeface="Calibri" panose="020F0502020204030204" pitchFamily="34" charset="0"/>
                  <a:cs typeface="Calibri" panose="020F0502020204030204" pitchFamily="34" charset="0"/>
                </a:rPr>
              </a:br>
              <a:r>
                <a:rPr kumimoji="0" lang="en-CA" sz="1400" b="0" i="0" u="none" strike="noStrike" kern="0" cap="none" spc="0" normalizeH="0" baseline="0" noProof="0">
                  <a:ln>
                    <a:noFill/>
                  </a:ln>
                  <a:solidFill>
                    <a:srgbClr val="002060"/>
                  </a:solidFill>
                  <a:effectLst/>
                  <a:uLnTx/>
                  <a:uFillTx/>
                  <a:ea typeface="Calibri"/>
                  <a:cs typeface="Calibri"/>
                </a:rPr>
                <a:t>first </a:t>
              </a:r>
              <a:r>
                <a:rPr lang="en-CA" sz="1400" kern="0">
                  <a:solidFill>
                    <a:srgbClr val="002060"/>
                  </a:solidFill>
                  <a:ea typeface="Calibri"/>
                  <a:cs typeface="Calibri"/>
                </a:rPr>
                <a:t>5</a:t>
              </a:r>
              <a:r>
                <a:rPr kumimoji="0" lang="en-CA" sz="1400" b="0" i="0" u="none" strike="noStrike" kern="0" cap="none" spc="0" normalizeH="0" baseline="0" noProof="0">
                  <a:ln>
                    <a:noFill/>
                  </a:ln>
                  <a:solidFill>
                    <a:srgbClr val="002060"/>
                  </a:solidFill>
                  <a:effectLst/>
                  <a:uLnTx/>
                  <a:uFillTx/>
                  <a:ea typeface="Calibri"/>
                  <a:cs typeface="Calibri"/>
                </a:rPr>
                <a:t> gates open; demolition of T7</a:t>
              </a:r>
            </a:p>
          </p:txBody>
        </p:sp>
        <p:sp>
          <p:nvSpPr>
            <p:cNvPr id="18" name="Freeform: Shape 17">
              <a:extLst>
                <a:ext uri="{FF2B5EF4-FFF2-40B4-BE49-F238E27FC236}">
                  <a16:creationId xmlns:a16="http://schemas.microsoft.com/office/drawing/2014/main" id="{14DC9A8D-5DC2-4806-E632-D6285C14813F}"/>
                </a:ext>
              </a:extLst>
            </p:cNvPr>
            <p:cNvSpPr/>
            <p:nvPr/>
          </p:nvSpPr>
          <p:spPr>
            <a:xfrm>
              <a:off x="294969" y="4508628"/>
              <a:ext cx="585032" cy="835049"/>
            </a:xfrm>
            <a:custGeom>
              <a:avLst/>
              <a:gdLst>
                <a:gd name="connsiteX0" fmla="*/ 0 w 835446"/>
                <a:gd name="connsiteY0" fmla="*/ 0 h 584812"/>
                <a:gd name="connsiteX1" fmla="*/ 543040 w 835446"/>
                <a:gd name="connsiteY1" fmla="*/ 0 h 584812"/>
                <a:gd name="connsiteX2" fmla="*/ 835446 w 835446"/>
                <a:gd name="connsiteY2" fmla="*/ 292406 h 584812"/>
                <a:gd name="connsiteX3" fmla="*/ 543040 w 835446"/>
                <a:gd name="connsiteY3" fmla="*/ 584812 h 584812"/>
                <a:gd name="connsiteX4" fmla="*/ 0 w 835446"/>
                <a:gd name="connsiteY4" fmla="*/ 584812 h 584812"/>
                <a:gd name="connsiteX5" fmla="*/ 292406 w 835446"/>
                <a:gd name="connsiteY5" fmla="*/ 292406 h 584812"/>
                <a:gd name="connsiteX6" fmla="*/ 0 w 835446"/>
                <a:gd name="connsiteY6" fmla="*/ 0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446" h="584812">
                  <a:moveTo>
                    <a:pt x="835446" y="0"/>
                  </a:moveTo>
                  <a:lnTo>
                    <a:pt x="835446" y="380128"/>
                  </a:lnTo>
                  <a:lnTo>
                    <a:pt x="417723" y="584812"/>
                  </a:lnTo>
                  <a:lnTo>
                    <a:pt x="0" y="380128"/>
                  </a:lnTo>
                  <a:lnTo>
                    <a:pt x="0" y="0"/>
                  </a:lnTo>
                  <a:lnTo>
                    <a:pt x="417723" y="204684"/>
                  </a:lnTo>
                  <a:lnTo>
                    <a:pt x="835446" y="0"/>
                  </a:lnTo>
                  <a:close/>
                </a:path>
              </a:pathLst>
            </a:custGeom>
            <a:solidFill>
              <a:srgbClr val="0071CE"/>
            </a:solidFill>
            <a:ln w="12700" cap="flat" cmpd="sng" algn="ctr">
              <a:solidFill>
                <a:srgbClr val="0073CF">
                  <a:hueOff val="0"/>
                  <a:satOff val="0"/>
                  <a:lumOff val="0"/>
                  <a:alphaOff val="0"/>
                </a:srgbClr>
              </a:solidFill>
              <a:prstDash val="solid"/>
              <a:miter lim="800000"/>
            </a:ln>
            <a:effectLst/>
          </p:spPr>
          <p:txBody>
            <a:bodyPr lIns="6985" tIns="299391" rIns="6985" bIns="299391" spcCol="1270" anchor="ctr"/>
            <a:lstStyle/>
            <a:p>
              <a:pPr marL="0" marR="0" lvl="0" indent="0" algn="ctr" defTabSz="466725" eaLnBrk="1" fontAlgn="auto" latinLnBrk="0" hangingPunct="1">
                <a:lnSpc>
                  <a:spcPct val="90000"/>
                </a:lnSpc>
                <a:spcBef>
                  <a:spcPts val="0"/>
                </a:spcBef>
                <a:spcAft>
                  <a:spcPct val="35000"/>
                </a:spcAft>
                <a:buClrTx/>
                <a:buSzTx/>
                <a:buFontTx/>
                <a:buNone/>
                <a:tabLst/>
                <a:defRPr/>
              </a:pPr>
              <a:r>
                <a:rPr kumimoji="0" lang="en-CA" sz="1050" b="1" i="0" u="none" strike="noStrike" kern="0" cap="none" spc="0" normalizeH="0" baseline="0" noProof="0">
                  <a:ln>
                    <a:noFill/>
                  </a:ln>
                  <a:solidFill>
                    <a:srgbClr val="FFFFFF"/>
                  </a:solidFill>
                  <a:effectLst/>
                  <a:uLnTx/>
                  <a:uFillTx/>
                  <a:ea typeface="+mn-ea"/>
                  <a:cs typeface="+mn-cs"/>
                </a:rPr>
                <a:t> 2026/</a:t>
              </a:r>
              <a:br>
                <a:rPr kumimoji="0" lang="en-CA" sz="1050" b="1" i="0" u="none" strike="noStrike" kern="0" cap="none" spc="0" normalizeH="0" baseline="0" noProof="0">
                  <a:ln>
                    <a:noFill/>
                  </a:ln>
                  <a:solidFill>
                    <a:srgbClr val="FFFFFF"/>
                  </a:solidFill>
                  <a:effectLst/>
                  <a:uLnTx/>
                  <a:uFillTx/>
                  <a:ea typeface="+mn-ea"/>
                  <a:cs typeface="+mn-cs"/>
                </a:rPr>
              </a:br>
              <a:r>
                <a:rPr kumimoji="0" lang="en-CA" sz="1050" b="1" i="0" u="none" strike="noStrike" kern="0" cap="none" spc="0" normalizeH="0" baseline="0" noProof="0">
                  <a:ln>
                    <a:noFill/>
                  </a:ln>
                  <a:solidFill>
                    <a:srgbClr val="FFFFFF"/>
                  </a:solidFill>
                  <a:effectLst/>
                  <a:uLnTx/>
                  <a:uFillTx/>
                  <a:ea typeface="+mn-ea"/>
                  <a:cs typeface="+mn-cs"/>
                </a:rPr>
                <a:t>2027</a:t>
              </a:r>
            </a:p>
          </p:txBody>
        </p:sp>
        <p:sp>
          <p:nvSpPr>
            <p:cNvPr id="19" name="Freeform: Shape 18">
              <a:extLst>
                <a:ext uri="{FF2B5EF4-FFF2-40B4-BE49-F238E27FC236}">
                  <a16:creationId xmlns:a16="http://schemas.microsoft.com/office/drawing/2014/main" id="{4823FFF9-D433-9D83-A47E-94F72A87B379}"/>
                </a:ext>
              </a:extLst>
            </p:cNvPr>
            <p:cNvSpPr/>
            <p:nvPr/>
          </p:nvSpPr>
          <p:spPr>
            <a:xfrm>
              <a:off x="880001" y="4508628"/>
              <a:ext cx="5727275" cy="542940"/>
            </a:xfrm>
            <a:custGeom>
              <a:avLst/>
              <a:gdLst>
                <a:gd name="connsiteX0" fmla="*/ 90508 w 543040"/>
                <a:gd name="connsiteY0" fmla="*/ 0 h 5727496"/>
                <a:gd name="connsiteX1" fmla="*/ 452532 w 543040"/>
                <a:gd name="connsiteY1" fmla="*/ 0 h 5727496"/>
                <a:gd name="connsiteX2" fmla="*/ 543040 w 543040"/>
                <a:gd name="connsiteY2" fmla="*/ 90508 h 5727496"/>
                <a:gd name="connsiteX3" fmla="*/ 543040 w 543040"/>
                <a:gd name="connsiteY3" fmla="*/ 5727496 h 5727496"/>
                <a:gd name="connsiteX4" fmla="*/ 543040 w 543040"/>
                <a:gd name="connsiteY4" fmla="*/ 5727496 h 5727496"/>
                <a:gd name="connsiteX5" fmla="*/ 0 w 543040"/>
                <a:gd name="connsiteY5" fmla="*/ 5727496 h 5727496"/>
                <a:gd name="connsiteX6" fmla="*/ 0 w 543040"/>
                <a:gd name="connsiteY6" fmla="*/ 5727496 h 5727496"/>
                <a:gd name="connsiteX7" fmla="*/ 0 w 543040"/>
                <a:gd name="connsiteY7" fmla="*/ 90508 h 5727496"/>
                <a:gd name="connsiteX8" fmla="*/ 90508 w 543040"/>
                <a:gd name="connsiteY8" fmla="*/ 0 h 57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40" h="5727496">
                  <a:moveTo>
                    <a:pt x="543040" y="954600"/>
                  </a:moveTo>
                  <a:lnTo>
                    <a:pt x="543040" y="4772896"/>
                  </a:lnTo>
                  <a:cubicBezTo>
                    <a:pt x="543040" y="5300102"/>
                    <a:pt x="539198" y="5727491"/>
                    <a:pt x="534459" y="5727491"/>
                  </a:cubicBezTo>
                  <a:lnTo>
                    <a:pt x="0" y="5727491"/>
                  </a:lnTo>
                  <a:lnTo>
                    <a:pt x="0" y="5727491"/>
                  </a:lnTo>
                  <a:lnTo>
                    <a:pt x="0" y="5"/>
                  </a:lnTo>
                  <a:lnTo>
                    <a:pt x="0" y="5"/>
                  </a:lnTo>
                  <a:lnTo>
                    <a:pt x="534459" y="5"/>
                  </a:lnTo>
                  <a:cubicBezTo>
                    <a:pt x="539198" y="5"/>
                    <a:pt x="543040" y="427394"/>
                    <a:pt x="543040" y="954600"/>
                  </a:cubicBezTo>
                  <a:close/>
                </a:path>
              </a:pathLst>
            </a:custGeom>
            <a:solidFill>
              <a:srgbClr val="FFFFFF">
                <a:alpha val="90000"/>
                <a:hueOff val="0"/>
                <a:satOff val="0"/>
                <a:lumOff val="0"/>
                <a:alphaOff val="0"/>
              </a:srgbClr>
            </a:solidFill>
            <a:ln w="12700" cap="flat" cmpd="sng" algn="ctr">
              <a:solidFill>
                <a:srgbClr val="0073CF">
                  <a:hueOff val="0"/>
                  <a:satOff val="0"/>
                  <a:lumOff val="0"/>
                  <a:alphaOff val="0"/>
                </a:srgbClr>
              </a:solidFill>
              <a:prstDash val="solid"/>
              <a:miter lim="800000"/>
            </a:ln>
            <a:effectLst/>
          </p:spPr>
          <p:txBody>
            <a:bodyPr lIns="99569" tIns="35399" rIns="35398" bIns="35400" spcCol="1270" anchor="ctr"/>
            <a:lstStyle/>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002060"/>
                  </a:solidFill>
                  <a:effectLst/>
                  <a:uLnTx/>
                  <a:uFillTx/>
                  <a:ea typeface="Calibri" panose="020F0502020204030204" pitchFamily="34" charset="0"/>
                  <a:cs typeface="Calibri" panose="020F0502020204030204" pitchFamily="34" charset="0"/>
                </a:rPr>
                <a:t>Phase II construction</a:t>
              </a:r>
            </a:p>
          </p:txBody>
        </p:sp>
        <p:sp>
          <p:nvSpPr>
            <p:cNvPr id="20" name="Freeform: Shape 19">
              <a:extLst>
                <a:ext uri="{FF2B5EF4-FFF2-40B4-BE49-F238E27FC236}">
                  <a16:creationId xmlns:a16="http://schemas.microsoft.com/office/drawing/2014/main" id="{6EE1BBB7-CF24-3887-0903-341C2875C5C7}"/>
                </a:ext>
              </a:extLst>
            </p:cNvPr>
            <p:cNvSpPr/>
            <p:nvPr/>
          </p:nvSpPr>
          <p:spPr>
            <a:xfrm>
              <a:off x="294969" y="5244456"/>
              <a:ext cx="585032" cy="835842"/>
            </a:xfrm>
            <a:custGeom>
              <a:avLst/>
              <a:gdLst>
                <a:gd name="connsiteX0" fmla="*/ 0 w 835446"/>
                <a:gd name="connsiteY0" fmla="*/ 0 h 584812"/>
                <a:gd name="connsiteX1" fmla="*/ 543040 w 835446"/>
                <a:gd name="connsiteY1" fmla="*/ 0 h 584812"/>
                <a:gd name="connsiteX2" fmla="*/ 835446 w 835446"/>
                <a:gd name="connsiteY2" fmla="*/ 292406 h 584812"/>
                <a:gd name="connsiteX3" fmla="*/ 543040 w 835446"/>
                <a:gd name="connsiteY3" fmla="*/ 584812 h 584812"/>
                <a:gd name="connsiteX4" fmla="*/ 0 w 835446"/>
                <a:gd name="connsiteY4" fmla="*/ 584812 h 584812"/>
                <a:gd name="connsiteX5" fmla="*/ 292406 w 835446"/>
                <a:gd name="connsiteY5" fmla="*/ 292406 h 584812"/>
                <a:gd name="connsiteX6" fmla="*/ 0 w 835446"/>
                <a:gd name="connsiteY6" fmla="*/ 0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446" h="584812">
                  <a:moveTo>
                    <a:pt x="835446" y="0"/>
                  </a:moveTo>
                  <a:lnTo>
                    <a:pt x="835446" y="380128"/>
                  </a:lnTo>
                  <a:lnTo>
                    <a:pt x="417723" y="584812"/>
                  </a:lnTo>
                  <a:lnTo>
                    <a:pt x="0" y="380128"/>
                  </a:lnTo>
                  <a:lnTo>
                    <a:pt x="0" y="0"/>
                  </a:lnTo>
                  <a:lnTo>
                    <a:pt x="417723" y="204684"/>
                  </a:lnTo>
                  <a:lnTo>
                    <a:pt x="835446" y="0"/>
                  </a:lnTo>
                  <a:close/>
                </a:path>
              </a:pathLst>
            </a:custGeom>
            <a:solidFill>
              <a:srgbClr val="0071CE"/>
            </a:solidFill>
            <a:ln w="12700" cap="flat" cmpd="sng" algn="ctr">
              <a:solidFill>
                <a:srgbClr val="0073CF">
                  <a:hueOff val="0"/>
                  <a:satOff val="0"/>
                  <a:lumOff val="0"/>
                  <a:alphaOff val="0"/>
                </a:srgbClr>
              </a:solidFill>
              <a:prstDash val="solid"/>
              <a:miter lim="800000"/>
            </a:ln>
            <a:effectLst/>
          </p:spPr>
          <p:txBody>
            <a:bodyPr lIns="8890" tIns="301296" rIns="8890" bIns="301296" spcCol="1270" anchor="ctr"/>
            <a:lstStyle/>
            <a:p>
              <a:pPr marL="0" marR="0" lvl="0" indent="0" algn="ctr" defTabSz="622300" eaLnBrk="1" fontAlgn="auto" latinLnBrk="0" hangingPunct="1">
                <a:lnSpc>
                  <a:spcPct val="90000"/>
                </a:lnSpc>
                <a:spcBef>
                  <a:spcPts val="0"/>
                </a:spcBef>
                <a:spcAft>
                  <a:spcPct val="35000"/>
                </a:spcAft>
                <a:buClrTx/>
                <a:buSzTx/>
                <a:buFontTx/>
                <a:buNone/>
                <a:tabLst/>
                <a:defRPr/>
              </a:pPr>
              <a:r>
                <a:rPr kumimoji="0" lang="en-CA" sz="1050" b="1" i="0" u="none" strike="noStrike" kern="0" cap="none" spc="0" normalizeH="0" baseline="0" noProof="0">
                  <a:ln>
                    <a:noFill/>
                  </a:ln>
                  <a:solidFill>
                    <a:srgbClr val="FFFFFF"/>
                  </a:solidFill>
                  <a:effectLst/>
                  <a:uLnTx/>
                  <a:uFillTx/>
                  <a:ea typeface="+mn-ea"/>
                  <a:cs typeface="+mn-cs"/>
                </a:rPr>
                <a:t>2028</a:t>
              </a:r>
            </a:p>
          </p:txBody>
        </p:sp>
        <p:sp>
          <p:nvSpPr>
            <p:cNvPr id="21" name="Freeform: Shape 20">
              <a:extLst>
                <a:ext uri="{FF2B5EF4-FFF2-40B4-BE49-F238E27FC236}">
                  <a16:creationId xmlns:a16="http://schemas.microsoft.com/office/drawing/2014/main" id="{F2B1B82F-3A76-F662-9E18-22AF9324D395}"/>
                </a:ext>
              </a:extLst>
            </p:cNvPr>
            <p:cNvSpPr/>
            <p:nvPr/>
          </p:nvSpPr>
          <p:spPr>
            <a:xfrm>
              <a:off x="880001" y="5244456"/>
              <a:ext cx="5727275" cy="543734"/>
            </a:xfrm>
            <a:custGeom>
              <a:avLst/>
              <a:gdLst>
                <a:gd name="connsiteX0" fmla="*/ 90508 w 543040"/>
                <a:gd name="connsiteY0" fmla="*/ 0 h 5727496"/>
                <a:gd name="connsiteX1" fmla="*/ 452532 w 543040"/>
                <a:gd name="connsiteY1" fmla="*/ 0 h 5727496"/>
                <a:gd name="connsiteX2" fmla="*/ 543040 w 543040"/>
                <a:gd name="connsiteY2" fmla="*/ 90508 h 5727496"/>
                <a:gd name="connsiteX3" fmla="*/ 543040 w 543040"/>
                <a:gd name="connsiteY3" fmla="*/ 5727496 h 5727496"/>
                <a:gd name="connsiteX4" fmla="*/ 543040 w 543040"/>
                <a:gd name="connsiteY4" fmla="*/ 5727496 h 5727496"/>
                <a:gd name="connsiteX5" fmla="*/ 0 w 543040"/>
                <a:gd name="connsiteY5" fmla="*/ 5727496 h 5727496"/>
                <a:gd name="connsiteX6" fmla="*/ 0 w 543040"/>
                <a:gd name="connsiteY6" fmla="*/ 5727496 h 5727496"/>
                <a:gd name="connsiteX7" fmla="*/ 0 w 543040"/>
                <a:gd name="connsiteY7" fmla="*/ 90508 h 5727496"/>
                <a:gd name="connsiteX8" fmla="*/ 90508 w 543040"/>
                <a:gd name="connsiteY8" fmla="*/ 0 h 57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40" h="5727496">
                  <a:moveTo>
                    <a:pt x="543040" y="954600"/>
                  </a:moveTo>
                  <a:lnTo>
                    <a:pt x="543040" y="4772896"/>
                  </a:lnTo>
                  <a:cubicBezTo>
                    <a:pt x="543040" y="5300102"/>
                    <a:pt x="539198" y="5727491"/>
                    <a:pt x="534459" y="5727491"/>
                  </a:cubicBezTo>
                  <a:lnTo>
                    <a:pt x="0" y="5727491"/>
                  </a:lnTo>
                  <a:lnTo>
                    <a:pt x="0" y="5727491"/>
                  </a:lnTo>
                  <a:lnTo>
                    <a:pt x="0" y="5"/>
                  </a:lnTo>
                  <a:lnTo>
                    <a:pt x="0" y="5"/>
                  </a:lnTo>
                  <a:lnTo>
                    <a:pt x="534459" y="5"/>
                  </a:lnTo>
                  <a:cubicBezTo>
                    <a:pt x="539198" y="5"/>
                    <a:pt x="543040" y="427394"/>
                    <a:pt x="543040" y="954600"/>
                  </a:cubicBezTo>
                  <a:close/>
                </a:path>
              </a:pathLst>
            </a:custGeom>
            <a:solidFill>
              <a:srgbClr val="FFFFFF">
                <a:alpha val="90000"/>
                <a:hueOff val="0"/>
                <a:satOff val="0"/>
                <a:lumOff val="0"/>
                <a:alphaOff val="0"/>
              </a:srgbClr>
            </a:solidFill>
            <a:ln w="12700" cap="flat" cmpd="sng" algn="ctr">
              <a:solidFill>
                <a:srgbClr val="0073CF">
                  <a:hueOff val="0"/>
                  <a:satOff val="0"/>
                  <a:lumOff val="0"/>
                  <a:alphaOff val="0"/>
                </a:srgbClr>
              </a:solidFill>
              <a:prstDash val="solid"/>
              <a:miter lim="800000"/>
            </a:ln>
            <a:effectLst/>
          </p:spPr>
          <p:txBody>
            <a:bodyPr lIns="99569" tIns="35400" rIns="35398" bIns="35399" spcCol="1270" anchor="ctr"/>
            <a:lstStyle/>
            <a:p>
              <a:pPr marL="114300" marR="0" lvl="1" indent="-114300" defTabSz="622300" eaLnBrk="1" fontAlgn="auto" latinLnBrk="0" hangingPunct="1">
                <a:lnSpc>
                  <a:spcPct val="90000"/>
                </a:lnSpc>
                <a:spcBef>
                  <a:spcPts val="0"/>
                </a:spcBef>
                <a:spcAft>
                  <a:spcPct val="15000"/>
                </a:spcAft>
                <a:buClrTx/>
                <a:buSzTx/>
                <a:buFontTx/>
                <a:buChar char="•"/>
                <a:tabLst/>
                <a:defRPr/>
              </a:pPr>
              <a:r>
                <a:rPr kumimoji="0" lang="en-CA" sz="1400" b="0" i="0" u="none" strike="noStrike" kern="0" cap="none" spc="0" normalizeH="0" baseline="0" noProof="0">
                  <a:ln>
                    <a:noFill/>
                  </a:ln>
                  <a:solidFill>
                    <a:srgbClr val="002060"/>
                  </a:solidFill>
                  <a:effectLst/>
                  <a:uLnTx/>
                  <a:uFillTx/>
                  <a:ea typeface="Calibri" panose="020F0502020204030204" pitchFamily="34" charset="0"/>
                  <a:cs typeface="Calibri" panose="020F0502020204030204" pitchFamily="34" charset="0"/>
                </a:rPr>
                <a:t>Phase II completion: additional gates </a:t>
              </a:r>
              <a:br>
                <a:rPr kumimoji="0" lang="en-CA" sz="1400" b="0" i="0" u="none" strike="noStrike" kern="0" cap="none" spc="0" normalizeH="0" baseline="0" noProof="0">
                  <a:ln>
                    <a:noFill/>
                  </a:ln>
                  <a:solidFill>
                    <a:srgbClr val="002060"/>
                  </a:solidFill>
                  <a:effectLst/>
                  <a:uLnTx/>
                  <a:uFillTx/>
                  <a:ea typeface="Calibri" panose="020F0502020204030204" pitchFamily="34" charset="0"/>
                  <a:cs typeface="Calibri" panose="020F0502020204030204" pitchFamily="34" charset="0"/>
                </a:rPr>
              </a:br>
              <a:r>
                <a:rPr kumimoji="0" lang="en-CA" sz="1400" b="0" i="0" u="none" strike="noStrike" kern="0" cap="none" spc="0" normalizeH="0" baseline="0" noProof="0">
                  <a:ln>
                    <a:noFill/>
                  </a:ln>
                  <a:solidFill>
                    <a:srgbClr val="002060"/>
                  </a:solidFill>
                  <a:effectLst/>
                  <a:uLnTx/>
                  <a:uFillTx/>
                  <a:ea typeface="Calibri" panose="020F0502020204030204" pitchFamily="34" charset="0"/>
                  <a:cs typeface="Calibri" panose="020F0502020204030204" pitchFamily="34" charset="0"/>
                </a:rPr>
                <a:t>open; Full terminal occupancy</a:t>
              </a:r>
            </a:p>
          </p:txBody>
        </p:sp>
      </p:grpSp>
      <p:pic>
        <p:nvPicPr>
          <p:cNvPr id="22" name="Content Placeholder 16">
            <a:extLst>
              <a:ext uri="{FF2B5EF4-FFF2-40B4-BE49-F238E27FC236}">
                <a16:creationId xmlns:a16="http://schemas.microsoft.com/office/drawing/2014/main" id="{125A5595-4E9E-DAAD-AC7C-7C578C7E3DD8}"/>
              </a:ext>
            </a:extLst>
          </p:cNvPr>
          <p:cNvPicPr>
            <a:picLocks noChangeAspect="1"/>
          </p:cNvPicPr>
          <p:nvPr/>
        </p:nvPicPr>
        <p:blipFill>
          <a:blip r:embed="rId3"/>
          <a:stretch>
            <a:fillRect/>
          </a:stretch>
        </p:blipFill>
        <p:spPr>
          <a:xfrm>
            <a:off x="4022684" y="1280255"/>
            <a:ext cx="8026441" cy="4399994"/>
          </a:xfrm>
          <a:prstGeom prst="rect">
            <a:avLst/>
          </a:prstGeom>
        </p:spPr>
      </p:pic>
      <p:pic>
        <p:nvPicPr>
          <p:cNvPr id="23" name="Picture 22">
            <a:extLst>
              <a:ext uri="{FF2B5EF4-FFF2-40B4-BE49-F238E27FC236}">
                <a16:creationId xmlns:a16="http://schemas.microsoft.com/office/drawing/2014/main" id="{5B0A7595-DE5F-5F6C-2B25-1D639BFB35A1}"/>
              </a:ext>
            </a:extLst>
          </p:cNvPr>
          <p:cNvPicPr>
            <a:picLocks noChangeAspect="1"/>
          </p:cNvPicPr>
          <p:nvPr/>
        </p:nvPicPr>
        <p:blipFill>
          <a:blip r:embed="rId4"/>
          <a:stretch>
            <a:fillRect/>
          </a:stretch>
        </p:blipFill>
        <p:spPr>
          <a:xfrm>
            <a:off x="4558141" y="4084288"/>
            <a:ext cx="3304318" cy="341406"/>
          </a:xfrm>
          <a:prstGeom prst="rect">
            <a:avLst/>
          </a:prstGeom>
        </p:spPr>
      </p:pic>
      <p:sp>
        <p:nvSpPr>
          <p:cNvPr id="24" name="Arrow: Left-Right 23">
            <a:extLst>
              <a:ext uri="{FF2B5EF4-FFF2-40B4-BE49-F238E27FC236}">
                <a16:creationId xmlns:a16="http://schemas.microsoft.com/office/drawing/2014/main" id="{C1656773-EAAD-5DFA-8EF6-E0FCDFD5A753}"/>
              </a:ext>
            </a:extLst>
          </p:cNvPr>
          <p:cNvSpPr/>
          <p:nvPr/>
        </p:nvSpPr>
        <p:spPr>
          <a:xfrm>
            <a:off x="8289713" y="4084288"/>
            <a:ext cx="3280387" cy="301083"/>
          </a:xfrm>
          <a:prstGeom prst="leftRightArrow">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wrap="none" lIns="91440" tIns="45720" rIns="91440" bIns="45720" anchor="ctr">
            <a:scene3d>
              <a:camera prst="orthographicFront"/>
              <a:lightRig rig="soft" dir="t">
                <a:rot lat="0" lon="0" rev="15600000"/>
              </a:lightRig>
            </a:scene3d>
            <a:sp3d prstMaterial="softEdge"/>
          </a:bodyPr>
          <a:lstStyle/>
          <a:p>
            <a:pPr algn="ctr">
              <a:defRPr/>
            </a:pPr>
            <a:r>
              <a:rPr lang="en-CA" sz="1000" b="1">
                <a:ln/>
                <a:solidFill>
                  <a:srgbClr val="0070C0"/>
                </a:solidFill>
                <a:cs typeface="Segoe UI" panose="020B0502040204020203" pitchFamily="34" charset="0"/>
              </a:rPr>
              <a:t>PHASE I (2022-2026)</a:t>
            </a:r>
          </a:p>
        </p:txBody>
      </p:sp>
      <p:pic>
        <p:nvPicPr>
          <p:cNvPr id="2" name="Picture 1">
            <a:extLst>
              <a:ext uri="{FF2B5EF4-FFF2-40B4-BE49-F238E27FC236}">
                <a16:creationId xmlns:a16="http://schemas.microsoft.com/office/drawing/2014/main" id="{B3CD35F6-0F63-9D36-C163-D6515B4F9AA0}"/>
              </a:ext>
            </a:extLst>
          </p:cNvPr>
          <p:cNvPicPr>
            <a:picLocks noChangeAspect="1"/>
          </p:cNvPicPr>
          <p:nvPr/>
        </p:nvPicPr>
        <p:blipFill>
          <a:blip r:embed="rId5"/>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611668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25BAE-D96A-0218-B612-B7746B5C334B}"/>
              </a:ext>
            </a:extLst>
          </p:cNvPr>
          <p:cNvSpPr>
            <a:spLocks noGrp="1"/>
          </p:cNvSpPr>
          <p:nvPr>
            <p:ph type="body" sz="quarter" idx="10"/>
          </p:nvPr>
        </p:nvSpPr>
        <p:spPr>
          <a:xfrm>
            <a:off x="-446315" y="3028390"/>
            <a:ext cx="12191999" cy="801220"/>
          </a:xfrm>
        </p:spPr>
        <p:txBody>
          <a:bodyPr/>
          <a:lstStyle/>
          <a:p>
            <a:pPr marL="685800">
              <a:lnSpc>
                <a:spcPct val="100000"/>
              </a:lnSpc>
              <a:spcAft>
                <a:spcPts val="1200"/>
              </a:spcAft>
            </a:pPr>
            <a:r>
              <a:rPr lang="en-US" sz="2400">
                <a:latin typeface="Segoe UI"/>
                <a:ea typeface="Calibri"/>
                <a:cs typeface="Calibri"/>
              </a:rPr>
              <a:t>T6 Local Business Marketplace Opportunities</a:t>
            </a:r>
          </a:p>
        </p:txBody>
      </p:sp>
      <p:pic>
        <p:nvPicPr>
          <p:cNvPr id="3" name="Picture 2">
            <a:extLst>
              <a:ext uri="{FF2B5EF4-FFF2-40B4-BE49-F238E27FC236}">
                <a16:creationId xmlns:a16="http://schemas.microsoft.com/office/drawing/2014/main" id="{01F07620-1A1E-BAE1-3246-23DBC0B7DAA9}"/>
              </a:ext>
            </a:extLst>
          </p:cNvPr>
          <p:cNvPicPr>
            <a:picLocks noChangeAspect="1"/>
          </p:cNvPicPr>
          <p:nvPr/>
        </p:nvPicPr>
        <p:blipFill>
          <a:blip r:embed="rId3"/>
          <a:stretch>
            <a:fillRect/>
          </a:stretch>
        </p:blipFill>
        <p:spPr>
          <a:xfrm>
            <a:off x="9710057" y="6300570"/>
            <a:ext cx="2300990" cy="323843"/>
          </a:xfrm>
          <a:prstGeom prst="rect">
            <a:avLst/>
          </a:prstGeom>
        </p:spPr>
      </p:pic>
    </p:spTree>
    <p:extLst>
      <p:ext uri="{BB962C8B-B14F-4D97-AF65-F5344CB8AC3E}">
        <p14:creationId xmlns:p14="http://schemas.microsoft.com/office/powerpoint/2010/main" val="385078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2145700A-3257-D045-B8F9-361131693AD5}"/>
              </a:ext>
            </a:extLst>
          </p:cNvPr>
          <p:cNvSpPr txBox="1"/>
          <p:nvPr/>
        </p:nvSpPr>
        <p:spPr>
          <a:xfrm>
            <a:off x="168037" y="326414"/>
            <a:ext cx="10595110" cy="461665"/>
          </a:xfrm>
          <a:prstGeom prst="rect">
            <a:avLst/>
          </a:prstGeom>
          <a:noFill/>
        </p:spPr>
        <p:txBody>
          <a:bodyPr wrap="square" lIns="91440" tIns="45720" rIns="91440" bIns="45720" rtlCol="0" anchor="t">
            <a:spAutoFit/>
          </a:bodyPr>
          <a:lstStyle/>
          <a:p>
            <a:r>
              <a:rPr kumimoji="0" lang="en-US" sz="2400" b="1" i="0" u="none" strike="noStrike" kern="1200" cap="none" spc="0" normalizeH="0" baseline="0" noProof="0">
                <a:ln>
                  <a:noFill/>
                </a:ln>
                <a:solidFill>
                  <a:srgbClr val="0070C0"/>
                </a:solidFill>
                <a:effectLst/>
                <a:uLnTx/>
                <a:uFillTx/>
                <a:latin typeface="Segoe UI"/>
                <a:ea typeface="Calibri"/>
                <a:cs typeface="Calibri"/>
              </a:rPr>
              <a:t>T6 </a:t>
            </a:r>
            <a:r>
              <a:rPr lang="en-US" sz="2400" b="1">
                <a:solidFill>
                  <a:srgbClr val="0070C0"/>
                </a:solidFill>
                <a:latin typeface="Segoe UI"/>
                <a:ea typeface="Calibri"/>
                <a:cs typeface="Calibri"/>
              </a:rPr>
              <a:t>Local Business</a:t>
            </a:r>
            <a:r>
              <a:rPr kumimoji="0" lang="en-US" sz="2400" b="1" i="0" u="none" strike="noStrike" kern="1200" cap="none" spc="0" normalizeH="0" baseline="0" noProof="0">
                <a:ln>
                  <a:noFill/>
                </a:ln>
                <a:solidFill>
                  <a:srgbClr val="0070C0"/>
                </a:solidFill>
                <a:effectLst/>
                <a:uLnTx/>
                <a:uFillTx/>
                <a:latin typeface="Segoe UI"/>
                <a:ea typeface="Calibri"/>
                <a:cs typeface="Calibri"/>
              </a:rPr>
              <a:t> Marketplace Objectives</a:t>
            </a:r>
            <a:endParaRPr lang="en-US" sz="4000" b="1" spc="-150">
              <a:solidFill>
                <a:srgbClr val="0070C0"/>
              </a:solidFill>
              <a:latin typeface="Segoe UI" panose="020B0502040204020203" pitchFamily="34" charset="0"/>
              <a:ea typeface="Calibri"/>
              <a:cs typeface="Calibri"/>
            </a:endParaRPr>
          </a:p>
        </p:txBody>
      </p:sp>
      <p:grpSp>
        <p:nvGrpSpPr>
          <p:cNvPr id="112" name="Group 111">
            <a:extLst>
              <a:ext uri="{FF2B5EF4-FFF2-40B4-BE49-F238E27FC236}">
                <a16:creationId xmlns:a16="http://schemas.microsoft.com/office/drawing/2014/main" id="{B05FE82A-BD58-4C47-9F4E-891E22ECB062}"/>
              </a:ext>
            </a:extLst>
          </p:cNvPr>
          <p:cNvGrpSpPr/>
          <p:nvPr/>
        </p:nvGrpSpPr>
        <p:grpSpPr>
          <a:xfrm>
            <a:off x="376827" y="1913491"/>
            <a:ext cx="11352374" cy="5013782"/>
            <a:chOff x="851502" y="3799547"/>
            <a:chExt cx="11352374" cy="5013782"/>
          </a:xfrm>
        </p:grpSpPr>
        <p:grpSp>
          <p:nvGrpSpPr>
            <p:cNvPr id="109" name="Group 108">
              <a:extLst>
                <a:ext uri="{FF2B5EF4-FFF2-40B4-BE49-F238E27FC236}">
                  <a16:creationId xmlns:a16="http://schemas.microsoft.com/office/drawing/2014/main" id="{C37C5EDB-D309-5645-8940-0A614C2B9DC7}"/>
                </a:ext>
              </a:extLst>
            </p:cNvPr>
            <p:cNvGrpSpPr/>
            <p:nvPr/>
          </p:nvGrpSpPr>
          <p:grpSpPr>
            <a:xfrm>
              <a:off x="1544190" y="3799547"/>
              <a:ext cx="10659686" cy="731520"/>
              <a:chOff x="1544190" y="3799547"/>
              <a:chExt cx="10659686" cy="731520"/>
            </a:xfrm>
          </p:grpSpPr>
          <p:grpSp>
            <p:nvGrpSpPr>
              <p:cNvPr id="106" name="Group 105">
                <a:extLst>
                  <a:ext uri="{FF2B5EF4-FFF2-40B4-BE49-F238E27FC236}">
                    <a16:creationId xmlns:a16="http://schemas.microsoft.com/office/drawing/2014/main" id="{B6424296-8462-2D4F-A444-02CE3FECB343}"/>
                  </a:ext>
                </a:extLst>
              </p:cNvPr>
              <p:cNvGrpSpPr/>
              <p:nvPr/>
            </p:nvGrpSpPr>
            <p:grpSpPr>
              <a:xfrm>
                <a:off x="1544190" y="3902689"/>
                <a:ext cx="10659686" cy="476870"/>
                <a:chOff x="1544190" y="3902689"/>
                <a:chExt cx="10659686" cy="476870"/>
              </a:xfrm>
            </p:grpSpPr>
            <p:sp>
              <p:nvSpPr>
                <p:cNvPr id="57" name="TextBox 56">
                  <a:extLst>
                    <a:ext uri="{FF2B5EF4-FFF2-40B4-BE49-F238E27FC236}">
                      <a16:creationId xmlns:a16="http://schemas.microsoft.com/office/drawing/2014/main" id="{5F1CA19B-978C-9444-BC2C-8D8BB8B73F1C}"/>
                    </a:ext>
                  </a:extLst>
                </p:cNvPr>
                <p:cNvSpPr txBox="1"/>
                <p:nvPr/>
              </p:nvSpPr>
              <p:spPr>
                <a:xfrm>
                  <a:off x="7512672" y="3902689"/>
                  <a:ext cx="4691204" cy="338554"/>
                </a:xfrm>
                <a:prstGeom prst="rect">
                  <a:avLst/>
                </a:prstGeom>
                <a:noFill/>
              </p:spPr>
              <p:txBody>
                <a:bodyPr wrap="square" lIns="91440" tIns="45720" rIns="91440" bIns="45720" rtlCol="0" anchor="t">
                  <a:spAutoFit/>
                </a:bodyPr>
                <a:lstStyle/>
                <a:p>
                  <a:r>
                    <a:rPr lang="en-US" sz="1600" b="1">
                      <a:solidFill>
                        <a:srgbClr val="002060"/>
                      </a:solidFill>
                      <a:latin typeface="Segoe UI"/>
                      <a:ea typeface="Open Sans"/>
                      <a:cs typeface="Segoe UI"/>
                    </a:rPr>
                    <a:t>Marketplace Goals</a:t>
                  </a:r>
                  <a:endParaRPr lang="en-US" sz="1600" b="1">
                    <a:solidFill>
                      <a:srgbClr val="002060"/>
                    </a:solidFill>
                    <a:latin typeface="Segoe UI" panose="020B0502040204020203" pitchFamily="34" charset="0"/>
                    <a:ea typeface="Open Sans" panose="020B0606030504020204" pitchFamily="34" charset="0"/>
                    <a:cs typeface="Segoe UI" panose="020B0502040204020203" pitchFamily="34" charset="0"/>
                  </a:endParaRPr>
                </a:p>
              </p:txBody>
            </p:sp>
            <p:sp>
              <p:nvSpPr>
                <p:cNvPr id="58" name="Rectangle 57">
                  <a:extLst>
                    <a:ext uri="{FF2B5EF4-FFF2-40B4-BE49-F238E27FC236}">
                      <a16:creationId xmlns:a16="http://schemas.microsoft.com/office/drawing/2014/main" id="{3C4D90C8-5B11-E048-B474-30C43E52BA35}"/>
                    </a:ext>
                  </a:extLst>
                </p:cNvPr>
                <p:cNvSpPr>
                  <a:spLocks noChangeArrowheads="1"/>
                </p:cNvSpPr>
                <p:nvPr/>
              </p:nvSpPr>
              <p:spPr bwMode="auto">
                <a:xfrm>
                  <a:off x="1544190" y="4071782"/>
                  <a:ext cx="50200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12284C"/>
                    </a:solidFill>
                    <a:effectLst/>
                    <a:uLnTx/>
                    <a:uFillTx/>
                    <a:latin typeface="Segoe UI"/>
                    <a:ea typeface="+mn-ea"/>
                    <a:cs typeface="+mn-cs"/>
                  </a:endParaRPr>
                </a:p>
              </p:txBody>
            </p:sp>
          </p:grpSp>
          <p:sp>
            <p:nvSpPr>
              <p:cNvPr id="49" name="Oval 48">
                <a:extLst>
                  <a:ext uri="{FF2B5EF4-FFF2-40B4-BE49-F238E27FC236}">
                    <a16:creationId xmlns:a16="http://schemas.microsoft.com/office/drawing/2014/main" id="{6241DAB9-04E0-394A-822D-62D47D87B799}"/>
                  </a:ext>
                </a:extLst>
              </p:cNvPr>
              <p:cNvSpPr/>
              <p:nvPr/>
            </p:nvSpPr>
            <p:spPr>
              <a:xfrm>
                <a:off x="6666711" y="3799547"/>
                <a:ext cx="731520" cy="731520"/>
              </a:xfrm>
              <a:prstGeom prst="ellipse">
                <a:avLst/>
              </a:prstGeom>
              <a:solidFill>
                <a:srgbClr val="1CADE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8" name="Group 107">
              <a:extLst>
                <a:ext uri="{FF2B5EF4-FFF2-40B4-BE49-F238E27FC236}">
                  <a16:creationId xmlns:a16="http://schemas.microsoft.com/office/drawing/2014/main" id="{814778D4-74D4-1B4D-BB64-411F9D654537}"/>
                </a:ext>
              </a:extLst>
            </p:cNvPr>
            <p:cNvGrpSpPr/>
            <p:nvPr/>
          </p:nvGrpSpPr>
          <p:grpSpPr>
            <a:xfrm>
              <a:off x="6711964" y="6661413"/>
              <a:ext cx="5354595" cy="1511100"/>
              <a:chOff x="6711964" y="6661413"/>
              <a:chExt cx="5354595" cy="1511100"/>
            </a:xfrm>
          </p:grpSpPr>
          <p:grpSp>
            <p:nvGrpSpPr>
              <p:cNvPr id="105" name="Group 104">
                <a:extLst>
                  <a:ext uri="{FF2B5EF4-FFF2-40B4-BE49-F238E27FC236}">
                    <a16:creationId xmlns:a16="http://schemas.microsoft.com/office/drawing/2014/main" id="{EB515DC0-8403-A541-A662-37EAE0836B31}"/>
                  </a:ext>
                </a:extLst>
              </p:cNvPr>
              <p:cNvGrpSpPr/>
              <p:nvPr/>
            </p:nvGrpSpPr>
            <p:grpSpPr>
              <a:xfrm>
                <a:off x="7512672" y="6661413"/>
                <a:ext cx="4553887" cy="1511100"/>
                <a:chOff x="7512672" y="6661413"/>
                <a:chExt cx="4553887" cy="1511100"/>
              </a:xfrm>
            </p:grpSpPr>
            <p:sp>
              <p:nvSpPr>
                <p:cNvPr id="59" name="TextBox 58">
                  <a:extLst>
                    <a:ext uri="{FF2B5EF4-FFF2-40B4-BE49-F238E27FC236}">
                      <a16:creationId xmlns:a16="http://schemas.microsoft.com/office/drawing/2014/main" id="{0821A6B1-5BF4-0F4C-8F42-99518969EB7E}"/>
                    </a:ext>
                  </a:extLst>
                </p:cNvPr>
                <p:cNvSpPr txBox="1"/>
                <p:nvPr/>
              </p:nvSpPr>
              <p:spPr>
                <a:xfrm>
                  <a:off x="7512672" y="6661413"/>
                  <a:ext cx="4010362" cy="338554"/>
                </a:xfrm>
                <a:prstGeom prst="rect">
                  <a:avLst/>
                </a:prstGeom>
                <a:noFill/>
              </p:spPr>
              <p:txBody>
                <a:bodyPr wrap="square" rtlCol="0">
                  <a:spAutoFit/>
                </a:bodyPr>
                <a:lstStyle/>
                <a:p>
                  <a:pPr>
                    <a:spcAft>
                      <a:spcPts val="800"/>
                    </a:spcAft>
                    <a:buClr>
                      <a:srgbClr val="14274A"/>
                    </a:buClr>
                    <a:defRPr/>
                  </a:pPr>
                  <a:r>
                    <a:rPr lang="en-US" sz="1600" b="1">
                      <a:solidFill>
                        <a:srgbClr val="002060"/>
                      </a:solidFill>
                      <a:ea typeface="Calibri" panose="020F0502020204030204" pitchFamily="34" charset="0"/>
                      <a:cs typeface="Segoe UI"/>
                    </a:rPr>
                    <a:t>Benefits to our Passengers</a:t>
                  </a:r>
                  <a:endParaRPr lang="en-US" sz="1600">
                    <a:solidFill>
                      <a:srgbClr val="002060"/>
                    </a:solidFill>
                    <a:ea typeface="Calibri" panose="020F0502020204030204" pitchFamily="34" charset="0"/>
                    <a:cs typeface="Segoe UI"/>
                  </a:endParaRPr>
                </a:p>
              </p:txBody>
            </p:sp>
            <p:sp>
              <p:nvSpPr>
                <p:cNvPr id="60" name="Rectangle 59">
                  <a:extLst>
                    <a:ext uri="{FF2B5EF4-FFF2-40B4-BE49-F238E27FC236}">
                      <a16:creationId xmlns:a16="http://schemas.microsoft.com/office/drawing/2014/main" id="{B7EFED33-3BAC-C84E-BC8F-AF8B7E94E323}"/>
                    </a:ext>
                  </a:extLst>
                </p:cNvPr>
                <p:cNvSpPr>
                  <a:spLocks noChangeArrowheads="1"/>
                </p:cNvSpPr>
                <p:nvPr/>
              </p:nvSpPr>
              <p:spPr bwMode="auto">
                <a:xfrm>
                  <a:off x="7513075" y="6992703"/>
                  <a:ext cx="4553484" cy="11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285750" indent="-285750">
                    <a:spcAft>
                      <a:spcPts val="800"/>
                    </a:spcAft>
                    <a:buFont typeface="Wingdings" panose="05000000000000000000" pitchFamily="2" charset="2"/>
                    <a:buChar char="Ø"/>
                    <a:defRPr/>
                  </a:pPr>
                  <a:r>
                    <a:rPr lang="en-US" sz="1600">
                      <a:latin typeface="+mj-lt"/>
                      <a:ea typeface="Calibri"/>
                      <a:cs typeface="Segoe UI"/>
                    </a:rPr>
                    <a:t>Surprise &amp; delight with unexpected, unique souvenirs and keepsakes.</a:t>
                  </a:r>
                </a:p>
                <a:p>
                  <a:pPr marL="285750" indent="-285750">
                    <a:spcAft>
                      <a:spcPts val="800"/>
                    </a:spcAft>
                    <a:buFont typeface="Wingdings" panose="05000000000000000000" pitchFamily="2" charset="2"/>
                    <a:buChar char="Ø"/>
                    <a:defRPr/>
                  </a:pPr>
                  <a:r>
                    <a:rPr lang="en-US" sz="1600">
                      <a:latin typeface="+mj-lt"/>
                      <a:ea typeface="Calibri"/>
                      <a:cs typeface="Segoe UI"/>
                    </a:rPr>
                    <a:t>A Terminal that is a-part-of their NYC travel experience.</a:t>
                  </a:r>
                </a:p>
              </p:txBody>
            </p:sp>
          </p:grpSp>
          <p:sp>
            <p:nvSpPr>
              <p:cNvPr id="51" name="Oval 50">
                <a:extLst>
                  <a:ext uri="{FF2B5EF4-FFF2-40B4-BE49-F238E27FC236}">
                    <a16:creationId xmlns:a16="http://schemas.microsoft.com/office/drawing/2014/main" id="{A80284DC-CF12-E54F-A6F1-A341ABE1432E}"/>
                  </a:ext>
                </a:extLst>
              </p:cNvPr>
              <p:cNvSpPr/>
              <p:nvPr/>
            </p:nvSpPr>
            <p:spPr>
              <a:xfrm>
                <a:off x="6711964" y="6670239"/>
                <a:ext cx="731520" cy="731520"/>
              </a:xfrm>
              <a:prstGeom prst="ellipse">
                <a:avLst/>
              </a:prstGeom>
              <a:solidFill>
                <a:srgbClr val="268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a:extLst>
                <a:ext uri="{FF2B5EF4-FFF2-40B4-BE49-F238E27FC236}">
                  <a16:creationId xmlns:a16="http://schemas.microsoft.com/office/drawing/2014/main" id="{F77D081A-869E-5D42-8C3A-417EE3BB5D50}"/>
                </a:ext>
              </a:extLst>
            </p:cNvPr>
            <p:cNvGrpSpPr/>
            <p:nvPr/>
          </p:nvGrpSpPr>
          <p:grpSpPr>
            <a:xfrm>
              <a:off x="6861137" y="5307226"/>
              <a:ext cx="5216339" cy="382092"/>
              <a:chOff x="6861137" y="5307226"/>
              <a:chExt cx="5216339" cy="382092"/>
            </a:xfrm>
          </p:grpSpPr>
          <p:sp>
            <p:nvSpPr>
              <p:cNvPr id="65" name="Rectangle 64">
                <a:extLst>
                  <a:ext uri="{FF2B5EF4-FFF2-40B4-BE49-F238E27FC236}">
                    <a16:creationId xmlns:a16="http://schemas.microsoft.com/office/drawing/2014/main" id="{45E1B88B-EB05-674B-A79D-80111442D974}"/>
                  </a:ext>
                </a:extLst>
              </p:cNvPr>
              <p:cNvSpPr>
                <a:spLocks noChangeArrowheads="1"/>
              </p:cNvSpPr>
              <p:nvPr/>
            </p:nvSpPr>
            <p:spPr bwMode="auto">
              <a:xfrm>
                <a:off x="7362807" y="5307226"/>
                <a:ext cx="4714669" cy="38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nSpc>
                    <a:spcPct val="150000"/>
                  </a:lnSpc>
                </a:pPr>
                <a:endParaRPr lang="en-US" sz="1400">
                  <a:latin typeface="Calibri" panose="020F0502020204030204"/>
                  <a:ea typeface="Open Sans" panose="020B0606030504020204" pitchFamily="34" charset="0"/>
                  <a:cs typeface="Open Sans" panose="020B0606030504020204" pitchFamily="34" charset="0"/>
                </a:endParaRPr>
              </a:p>
            </p:txBody>
          </p:sp>
          <p:grpSp>
            <p:nvGrpSpPr>
              <p:cNvPr id="84" name="Group 83">
                <a:extLst>
                  <a:ext uri="{FF2B5EF4-FFF2-40B4-BE49-F238E27FC236}">
                    <a16:creationId xmlns:a16="http://schemas.microsoft.com/office/drawing/2014/main" id="{A4AAEA1E-825C-6A40-A1BE-D6D4C64EF0F1}"/>
                  </a:ext>
                </a:extLst>
              </p:cNvPr>
              <p:cNvGrpSpPr/>
              <p:nvPr/>
            </p:nvGrpSpPr>
            <p:grpSpPr>
              <a:xfrm>
                <a:off x="6861137" y="5314981"/>
                <a:ext cx="234845" cy="299133"/>
                <a:chOff x="8475663" y="2554288"/>
                <a:chExt cx="284163" cy="361950"/>
              </a:xfrm>
              <a:solidFill>
                <a:schemeClr val="bg1"/>
              </a:solidFill>
            </p:grpSpPr>
            <p:sp>
              <p:nvSpPr>
                <p:cNvPr id="85" name="Freeform 84">
                  <a:extLst>
                    <a:ext uri="{FF2B5EF4-FFF2-40B4-BE49-F238E27FC236}">
                      <a16:creationId xmlns:a16="http://schemas.microsoft.com/office/drawing/2014/main" id="{8EC39670-1D1F-BF42-A7E1-E3AD89204746}"/>
                    </a:ext>
                  </a:extLst>
                </p:cNvPr>
                <p:cNvSpPr>
                  <a:spLocks/>
                </p:cNvSpPr>
                <p:nvPr/>
              </p:nvSpPr>
              <p:spPr bwMode="auto">
                <a:xfrm>
                  <a:off x="8520113" y="2554288"/>
                  <a:ext cx="195263" cy="104775"/>
                </a:xfrm>
                <a:custGeom>
                  <a:avLst/>
                  <a:gdLst>
                    <a:gd name="T0" fmla="*/ 52 w 52"/>
                    <a:gd name="T1" fmla="*/ 28 h 28"/>
                    <a:gd name="T2" fmla="*/ 50 w 52"/>
                    <a:gd name="T3" fmla="*/ 23 h 28"/>
                    <a:gd name="T4" fmla="*/ 48 w 52"/>
                    <a:gd name="T5" fmla="*/ 22 h 28"/>
                    <a:gd name="T6" fmla="*/ 33 w 52"/>
                    <a:gd name="T7" fmla="*/ 22 h 28"/>
                    <a:gd name="T8" fmla="*/ 38 w 52"/>
                    <a:gd name="T9" fmla="*/ 12 h 28"/>
                    <a:gd name="T10" fmla="*/ 26 w 52"/>
                    <a:gd name="T11" fmla="*/ 0 h 28"/>
                    <a:gd name="T12" fmla="*/ 14 w 52"/>
                    <a:gd name="T13" fmla="*/ 12 h 28"/>
                    <a:gd name="T14" fmla="*/ 19 w 52"/>
                    <a:gd name="T15" fmla="*/ 22 h 28"/>
                    <a:gd name="T16" fmla="*/ 4 w 52"/>
                    <a:gd name="T17" fmla="*/ 22 h 28"/>
                    <a:gd name="T18" fmla="*/ 2 w 52"/>
                    <a:gd name="T19" fmla="*/ 23 h 28"/>
                    <a:gd name="T20" fmla="*/ 0 w 52"/>
                    <a:gd name="T21" fmla="*/ 28 h 28"/>
                    <a:gd name="T22" fmla="*/ 52 w 52"/>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8">
                      <a:moveTo>
                        <a:pt x="52" y="28"/>
                      </a:moveTo>
                      <a:cubicBezTo>
                        <a:pt x="50" y="23"/>
                        <a:pt x="50" y="23"/>
                        <a:pt x="50" y="23"/>
                      </a:cubicBezTo>
                      <a:cubicBezTo>
                        <a:pt x="49" y="22"/>
                        <a:pt x="49" y="22"/>
                        <a:pt x="48" y="22"/>
                      </a:cubicBezTo>
                      <a:cubicBezTo>
                        <a:pt x="33" y="22"/>
                        <a:pt x="33" y="22"/>
                        <a:pt x="33" y="22"/>
                      </a:cubicBezTo>
                      <a:cubicBezTo>
                        <a:pt x="36" y="20"/>
                        <a:pt x="38" y="16"/>
                        <a:pt x="38" y="12"/>
                      </a:cubicBezTo>
                      <a:cubicBezTo>
                        <a:pt x="38" y="5"/>
                        <a:pt x="33" y="0"/>
                        <a:pt x="26" y="0"/>
                      </a:cubicBezTo>
                      <a:cubicBezTo>
                        <a:pt x="19" y="0"/>
                        <a:pt x="14" y="5"/>
                        <a:pt x="14" y="12"/>
                      </a:cubicBezTo>
                      <a:cubicBezTo>
                        <a:pt x="14" y="16"/>
                        <a:pt x="16" y="20"/>
                        <a:pt x="19" y="22"/>
                      </a:cubicBezTo>
                      <a:cubicBezTo>
                        <a:pt x="4" y="22"/>
                        <a:pt x="4" y="22"/>
                        <a:pt x="4" y="22"/>
                      </a:cubicBezTo>
                      <a:cubicBezTo>
                        <a:pt x="3" y="22"/>
                        <a:pt x="3" y="22"/>
                        <a:pt x="2" y="23"/>
                      </a:cubicBezTo>
                      <a:cubicBezTo>
                        <a:pt x="0" y="28"/>
                        <a:pt x="0" y="28"/>
                        <a:pt x="0" y="28"/>
                      </a:cubicBezTo>
                      <a:lnTo>
                        <a:pt x="5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85">
                  <a:extLst>
                    <a:ext uri="{FF2B5EF4-FFF2-40B4-BE49-F238E27FC236}">
                      <a16:creationId xmlns:a16="http://schemas.microsoft.com/office/drawing/2014/main" id="{8A80123B-AAB3-A143-AE5A-BE2D5FD98DD0}"/>
                    </a:ext>
                  </a:extLst>
                </p:cNvPr>
                <p:cNvSpPr>
                  <a:spLocks/>
                </p:cNvSpPr>
                <p:nvPr/>
              </p:nvSpPr>
              <p:spPr bwMode="auto">
                <a:xfrm>
                  <a:off x="8561388" y="2855913"/>
                  <a:ext cx="112713" cy="60325"/>
                </a:xfrm>
                <a:custGeom>
                  <a:avLst/>
                  <a:gdLst>
                    <a:gd name="T0" fmla="*/ 0 w 30"/>
                    <a:gd name="T1" fmla="*/ 0 h 16"/>
                    <a:gd name="T2" fmla="*/ 3 w 30"/>
                    <a:gd name="T3" fmla="*/ 14 h 16"/>
                    <a:gd name="T4" fmla="*/ 5 w 30"/>
                    <a:gd name="T5" fmla="*/ 16 h 16"/>
                    <a:gd name="T6" fmla="*/ 25 w 30"/>
                    <a:gd name="T7" fmla="*/ 16 h 16"/>
                    <a:gd name="T8" fmla="*/ 27 w 30"/>
                    <a:gd name="T9" fmla="*/ 14 h 16"/>
                    <a:gd name="T10" fmla="*/ 30 w 30"/>
                    <a:gd name="T11" fmla="*/ 0 h 16"/>
                    <a:gd name="T12" fmla="*/ 0 w 3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0" y="0"/>
                      </a:moveTo>
                      <a:cubicBezTo>
                        <a:pt x="3" y="14"/>
                        <a:pt x="3" y="14"/>
                        <a:pt x="3" y="14"/>
                      </a:cubicBezTo>
                      <a:cubicBezTo>
                        <a:pt x="3" y="15"/>
                        <a:pt x="4" y="16"/>
                        <a:pt x="5" y="16"/>
                      </a:cubicBezTo>
                      <a:cubicBezTo>
                        <a:pt x="25" y="16"/>
                        <a:pt x="25" y="16"/>
                        <a:pt x="25" y="16"/>
                      </a:cubicBezTo>
                      <a:cubicBezTo>
                        <a:pt x="26" y="16"/>
                        <a:pt x="27" y="15"/>
                        <a:pt x="27" y="14"/>
                      </a:cubicBezTo>
                      <a:cubicBezTo>
                        <a:pt x="30" y="0"/>
                        <a:pt x="30" y="0"/>
                        <a:pt x="3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Freeform 86">
                  <a:extLst>
                    <a:ext uri="{FF2B5EF4-FFF2-40B4-BE49-F238E27FC236}">
                      <a16:creationId xmlns:a16="http://schemas.microsoft.com/office/drawing/2014/main" id="{CBF06657-A322-F94F-A846-EFACBE9AB62A}"/>
                    </a:ext>
                  </a:extLst>
                </p:cNvPr>
                <p:cNvSpPr>
                  <a:spLocks noEditPoints="1"/>
                </p:cNvSpPr>
                <p:nvPr/>
              </p:nvSpPr>
              <p:spPr bwMode="auto">
                <a:xfrm>
                  <a:off x="8475663" y="2674938"/>
                  <a:ext cx="284163" cy="165100"/>
                </a:xfrm>
                <a:custGeom>
                  <a:avLst/>
                  <a:gdLst>
                    <a:gd name="T0" fmla="*/ 74 w 76"/>
                    <a:gd name="T1" fmla="*/ 0 h 44"/>
                    <a:gd name="T2" fmla="*/ 2 w 76"/>
                    <a:gd name="T3" fmla="*/ 0 h 44"/>
                    <a:gd name="T4" fmla="*/ 0 w 76"/>
                    <a:gd name="T5" fmla="*/ 2 h 44"/>
                    <a:gd name="T6" fmla="*/ 0 w 76"/>
                    <a:gd name="T7" fmla="*/ 42 h 44"/>
                    <a:gd name="T8" fmla="*/ 2 w 76"/>
                    <a:gd name="T9" fmla="*/ 44 h 44"/>
                    <a:gd name="T10" fmla="*/ 74 w 76"/>
                    <a:gd name="T11" fmla="*/ 44 h 44"/>
                    <a:gd name="T12" fmla="*/ 76 w 76"/>
                    <a:gd name="T13" fmla="*/ 42 h 44"/>
                    <a:gd name="T14" fmla="*/ 76 w 76"/>
                    <a:gd name="T15" fmla="*/ 2 h 44"/>
                    <a:gd name="T16" fmla="*/ 74 w 76"/>
                    <a:gd name="T17" fmla="*/ 0 h 44"/>
                    <a:gd name="T18" fmla="*/ 60 w 76"/>
                    <a:gd name="T19" fmla="*/ 15 h 44"/>
                    <a:gd name="T20" fmla="*/ 58 w 76"/>
                    <a:gd name="T21" fmla="*/ 16 h 44"/>
                    <a:gd name="T22" fmla="*/ 57 w 76"/>
                    <a:gd name="T23" fmla="*/ 16 h 44"/>
                    <a:gd name="T24" fmla="*/ 50 w 76"/>
                    <a:gd name="T25" fmla="*/ 13 h 44"/>
                    <a:gd name="T26" fmla="*/ 45 w 76"/>
                    <a:gd name="T27" fmla="*/ 12 h 44"/>
                    <a:gd name="T28" fmla="*/ 40 w 76"/>
                    <a:gd name="T29" fmla="*/ 12 h 44"/>
                    <a:gd name="T30" fmla="*/ 40 w 76"/>
                    <a:gd name="T31" fmla="*/ 20 h 44"/>
                    <a:gd name="T32" fmla="*/ 41 w 76"/>
                    <a:gd name="T33" fmla="*/ 20 h 44"/>
                    <a:gd name="T34" fmla="*/ 48 w 76"/>
                    <a:gd name="T35" fmla="*/ 21 h 44"/>
                    <a:gd name="T36" fmla="*/ 56 w 76"/>
                    <a:gd name="T37" fmla="*/ 24 h 44"/>
                    <a:gd name="T38" fmla="*/ 57 w 76"/>
                    <a:gd name="T39" fmla="*/ 27 h 44"/>
                    <a:gd name="T40" fmla="*/ 55 w 76"/>
                    <a:gd name="T41" fmla="*/ 28 h 44"/>
                    <a:gd name="T42" fmla="*/ 54 w 76"/>
                    <a:gd name="T43" fmla="*/ 28 h 44"/>
                    <a:gd name="T44" fmla="*/ 46 w 76"/>
                    <a:gd name="T45" fmla="*/ 25 h 44"/>
                    <a:gd name="T46" fmla="*/ 41 w 76"/>
                    <a:gd name="T47" fmla="*/ 24 h 44"/>
                    <a:gd name="T48" fmla="*/ 40 w 76"/>
                    <a:gd name="T49" fmla="*/ 24 h 44"/>
                    <a:gd name="T50" fmla="*/ 40 w 76"/>
                    <a:gd name="T51" fmla="*/ 32 h 44"/>
                    <a:gd name="T52" fmla="*/ 46 w 76"/>
                    <a:gd name="T53" fmla="*/ 32 h 44"/>
                    <a:gd name="T54" fmla="*/ 48 w 76"/>
                    <a:gd name="T55" fmla="*/ 34 h 44"/>
                    <a:gd name="T56" fmla="*/ 46 w 76"/>
                    <a:gd name="T57" fmla="*/ 36 h 44"/>
                    <a:gd name="T58" fmla="*/ 30 w 76"/>
                    <a:gd name="T59" fmla="*/ 36 h 44"/>
                    <a:gd name="T60" fmla="*/ 28 w 76"/>
                    <a:gd name="T61" fmla="*/ 34 h 44"/>
                    <a:gd name="T62" fmla="*/ 30 w 76"/>
                    <a:gd name="T63" fmla="*/ 32 h 44"/>
                    <a:gd name="T64" fmla="*/ 36 w 76"/>
                    <a:gd name="T65" fmla="*/ 32 h 44"/>
                    <a:gd name="T66" fmla="*/ 36 w 76"/>
                    <a:gd name="T67" fmla="*/ 24 h 44"/>
                    <a:gd name="T68" fmla="*/ 35 w 76"/>
                    <a:gd name="T69" fmla="*/ 24 h 44"/>
                    <a:gd name="T70" fmla="*/ 30 w 76"/>
                    <a:gd name="T71" fmla="*/ 25 h 44"/>
                    <a:gd name="T72" fmla="*/ 22 w 76"/>
                    <a:gd name="T73" fmla="*/ 28 h 44"/>
                    <a:gd name="T74" fmla="*/ 21 w 76"/>
                    <a:gd name="T75" fmla="*/ 28 h 44"/>
                    <a:gd name="T76" fmla="*/ 19 w 76"/>
                    <a:gd name="T77" fmla="*/ 27 h 44"/>
                    <a:gd name="T78" fmla="*/ 20 w 76"/>
                    <a:gd name="T79" fmla="*/ 24 h 44"/>
                    <a:gd name="T80" fmla="*/ 28 w 76"/>
                    <a:gd name="T81" fmla="*/ 21 h 44"/>
                    <a:gd name="T82" fmla="*/ 35 w 76"/>
                    <a:gd name="T83" fmla="*/ 20 h 44"/>
                    <a:gd name="T84" fmla="*/ 36 w 76"/>
                    <a:gd name="T85" fmla="*/ 20 h 44"/>
                    <a:gd name="T86" fmla="*/ 36 w 76"/>
                    <a:gd name="T87" fmla="*/ 12 h 44"/>
                    <a:gd name="T88" fmla="*/ 31 w 76"/>
                    <a:gd name="T89" fmla="*/ 12 h 44"/>
                    <a:gd name="T90" fmla="*/ 26 w 76"/>
                    <a:gd name="T91" fmla="*/ 13 h 44"/>
                    <a:gd name="T92" fmla="*/ 19 w 76"/>
                    <a:gd name="T93" fmla="*/ 16 h 44"/>
                    <a:gd name="T94" fmla="*/ 18 w 76"/>
                    <a:gd name="T95" fmla="*/ 16 h 44"/>
                    <a:gd name="T96" fmla="*/ 16 w 76"/>
                    <a:gd name="T97" fmla="*/ 15 h 44"/>
                    <a:gd name="T98" fmla="*/ 17 w 76"/>
                    <a:gd name="T99" fmla="*/ 12 h 44"/>
                    <a:gd name="T100" fmla="*/ 24 w 76"/>
                    <a:gd name="T101" fmla="*/ 9 h 44"/>
                    <a:gd name="T102" fmla="*/ 31 w 76"/>
                    <a:gd name="T103" fmla="*/ 8 h 44"/>
                    <a:gd name="T104" fmla="*/ 38 w 76"/>
                    <a:gd name="T105" fmla="*/ 8 h 44"/>
                    <a:gd name="T106" fmla="*/ 45 w 76"/>
                    <a:gd name="T107" fmla="*/ 8 h 44"/>
                    <a:gd name="T108" fmla="*/ 52 w 76"/>
                    <a:gd name="T109" fmla="*/ 9 h 44"/>
                    <a:gd name="T110" fmla="*/ 59 w 76"/>
                    <a:gd name="T111" fmla="*/ 12 h 44"/>
                    <a:gd name="T112" fmla="*/ 60 w 76"/>
                    <a:gd name="T113"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 h="44">
                      <a:moveTo>
                        <a:pt x="74" y="0"/>
                      </a:moveTo>
                      <a:cubicBezTo>
                        <a:pt x="2" y="0"/>
                        <a:pt x="2" y="0"/>
                        <a:pt x="2" y="0"/>
                      </a:cubicBezTo>
                      <a:cubicBezTo>
                        <a:pt x="1" y="0"/>
                        <a:pt x="0" y="1"/>
                        <a:pt x="0" y="2"/>
                      </a:cubicBezTo>
                      <a:cubicBezTo>
                        <a:pt x="0" y="42"/>
                        <a:pt x="0" y="42"/>
                        <a:pt x="0" y="42"/>
                      </a:cubicBezTo>
                      <a:cubicBezTo>
                        <a:pt x="0" y="43"/>
                        <a:pt x="1" y="44"/>
                        <a:pt x="2" y="44"/>
                      </a:cubicBezTo>
                      <a:cubicBezTo>
                        <a:pt x="74" y="44"/>
                        <a:pt x="74" y="44"/>
                        <a:pt x="74" y="44"/>
                      </a:cubicBezTo>
                      <a:cubicBezTo>
                        <a:pt x="75" y="44"/>
                        <a:pt x="76" y="43"/>
                        <a:pt x="76" y="42"/>
                      </a:cubicBezTo>
                      <a:cubicBezTo>
                        <a:pt x="76" y="2"/>
                        <a:pt x="76" y="2"/>
                        <a:pt x="76" y="2"/>
                      </a:cubicBezTo>
                      <a:cubicBezTo>
                        <a:pt x="76" y="1"/>
                        <a:pt x="75" y="0"/>
                        <a:pt x="74" y="0"/>
                      </a:cubicBezTo>
                      <a:close/>
                      <a:moveTo>
                        <a:pt x="60" y="15"/>
                      </a:moveTo>
                      <a:cubicBezTo>
                        <a:pt x="60" y="16"/>
                        <a:pt x="59" y="16"/>
                        <a:pt x="58" y="16"/>
                      </a:cubicBezTo>
                      <a:cubicBezTo>
                        <a:pt x="58" y="16"/>
                        <a:pt x="57" y="16"/>
                        <a:pt x="57" y="16"/>
                      </a:cubicBezTo>
                      <a:cubicBezTo>
                        <a:pt x="50" y="13"/>
                        <a:pt x="50" y="13"/>
                        <a:pt x="50" y="13"/>
                      </a:cubicBezTo>
                      <a:cubicBezTo>
                        <a:pt x="48" y="12"/>
                        <a:pt x="47" y="12"/>
                        <a:pt x="45" y="12"/>
                      </a:cubicBezTo>
                      <a:cubicBezTo>
                        <a:pt x="40" y="12"/>
                        <a:pt x="40" y="12"/>
                        <a:pt x="40" y="12"/>
                      </a:cubicBezTo>
                      <a:cubicBezTo>
                        <a:pt x="40" y="20"/>
                        <a:pt x="40" y="20"/>
                        <a:pt x="40" y="20"/>
                      </a:cubicBezTo>
                      <a:cubicBezTo>
                        <a:pt x="41" y="20"/>
                        <a:pt x="41" y="20"/>
                        <a:pt x="41" y="20"/>
                      </a:cubicBezTo>
                      <a:cubicBezTo>
                        <a:pt x="43" y="20"/>
                        <a:pt x="45" y="20"/>
                        <a:pt x="48" y="21"/>
                      </a:cubicBezTo>
                      <a:cubicBezTo>
                        <a:pt x="56" y="24"/>
                        <a:pt x="56" y="24"/>
                        <a:pt x="56" y="24"/>
                      </a:cubicBezTo>
                      <a:cubicBezTo>
                        <a:pt x="57" y="25"/>
                        <a:pt x="57" y="26"/>
                        <a:pt x="57" y="27"/>
                      </a:cubicBezTo>
                      <a:cubicBezTo>
                        <a:pt x="56" y="28"/>
                        <a:pt x="56" y="28"/>
                        <a:pt x="55" y="28"/>
                      </a:cubicBezTo>
                      <a:cubicBezTo>
                        <a:pt x="55" y="28"/>
                        <a:pt x="54" y="28"/>
                        <a:pt x="54" y="28"/>
                      </a:cubicBezTo>
                      <a:cubicBezTo>
                        <a:pt x="46" y="25"/>
                        <a:pt x="46" y="25"/>
                        <a:pt x="46" y="25"/>
                      </a:cubicBezTo>
                      <a:cubicBezTo>
                        <a:pt x="44" y="24"/>
                        <a:pt x="43" y="24"/>
                        <a:pt x="41" y="24"/>
                      </a:cubicBezTo>
                      <a:cubicBezTo>
                        <a:pt x="40" y="24"/>
                        <a:pt x="40" y="24"/>
                        <a:pt x="40" y="24"/>
                      </a:cubicBezTo>
                      <a:cubicBezTo>
                        <a:pt x="40" y="32"/>
                        <a:pt x="40" y="32"/>
                        <a:pt x="40" y="32"/>
                      </a:cubicBezTo>
                      <a:cubicBezTo>
                        <a:pt x="46" y="32"/>
                        <a:pt x="46" y="32"/>
                        <a:pt x="46" y="32"/>
                      </a:cubicBezTo>
                      <a:cubicBezTo>
                        <a:pt x="47" y="32"/>
                        <a:pt x="48" y="33"/>
                        <a:pt x="48" y="34"/>
                      </a:cubicBezTo>
                      <a:cubicBezTo>
                        <a:pt x="48" y="35"/>
                        <a:pt x="47" y="36"/>
                        <a:pt x="46" y="36"/>
                      </a:cubicBezTo>
                      <a:cubicBezTo>
                        <a:pt x="30" y="36"/>
                        <a:pt x="30" y="36"/>
                        <a:pt x="30" y="36"/>
                      </a:cubicBezTo>
                      <a:cubicBezTo>
                        <a:pt x="29" y="36"/>
                        <a:pt x="28" y="35"/>
                        <a:pt x="28" y="34"/>
                      </a:cubicBezTo>
                      <a:cubicBezTo>
                        <a:pt x="28" y="33"/>
                        <a:pt x="29" y="32"/>
                        <a:pt x="30" y="32"/>
                      </a:cubicBezTo>
                      <a:cubicBezTo>
                        <a:pt x="36" y="32"/>
                        <a:pt x="36" y="32"/>
                        <a:pt x="36" y="32"/>
                      </a:cubicBezTo>
                      <a:cubicBezTo>
                        <a:pt x="36" y="24"/>
                        <a:pt x="36" y="24"/>
                        <a:pt x="36" y="24"/>
                      </a:cubicBezTo>
                      <a:cubicBezTo>
                        <a:pt x="35" y="24"/>
                        <a:pt x="35" y="24"/>
                        <a:pt x="35" y="24"/>
                      </a:cubicBezTo>
                      <a:cubicBezTo>
                        <a:pt x="33" y="24"/>
                        <a:pt x="32" y="24"/>
                        <a:pt x="30" y="25"/>
                      </a:cubicBezTo>
                      <a:cubicBezTo>
                        <a:pt x="22" y="28"/>
                        <a:pt x="22" y="28"/>
                        <a:pt x="22" y="28"/>
                      </a:cubicBezTo>
                      <a:cubicBezTo>
                        <a:pt x="22" y="28"/>
                        <a:pt x="21" y="28"/>
                        <a:pt x="21" y="28"/>
                      </a:cubicBezTo>
                      <a:cubicBezTo>
                        <a:pt x="20" y="28"/>
                        <a:pt x="20" y="28"/>
                        <a:pt x="19" y="27"/>
                      </a:cubicBezTo>
                      <a:cubicBezTo>
                        <a:pt x="19" y="26"/>
                        <a:pt x="19" y="25"/>
                        <a:pt x="20" y="24"/>
                      </a:cubicBezTo>
                      <a:cubicBezTo>
                        <a:pt x="28" y="21"/>
                        <a:pt x="28" y="21"/>
                        <a:pt x="28" y="21"/>
                      </a:cubicBezTo>
                      <a:cubicBezTo>
                        <a:pt x="31" y="20"/>
                        <a:pt x="33" y="20"/>
                        <a:pt x="35" y="20"/>
                      </a:cubicBezTo>
                      <a:cubicBezTo>
                        <a:pt x="36" y="20"/>
                        <a:pt x="36" y="20"/>
                        <a:pt x="36" y="20"/>
                      </a:cubicBezTo>
                      <a:cubicBezTo>
                        <a:pt x="36" y="12"/>
                        <a:pt x="36" y="12"/>
                        <a:pt x="36" y="12"/>
                      </a:cubicBezTo>
                      <a:cubicBezTo>
                        <a:pt x="31" y="12"/>
                        <a:pt x="31" y="12"/>
                        <a:pt x="31" y="12"/>
                      </a:cubicBezTo>
                      <a:cubicBezTo>
                        <a:pt x="29" y="12"/>
                        <a:pt x="28" y="12"/>
                        <a:pt x="26" y="13"/>
                      </a:cubicBezTo>
                      <a:cubicBezTo>
                        <a:pt x="19" y="16"/>
                        <a:pt x="19" y="16"/>
                        <a:pt x="19" y="16"/>
                      </a:cubicBezTo>
                      <a:cubicBezTo>
                        <a:pt x="18" y="16"/>
                        <a:pt x="18" y="16"/>
                        <a:pt x="18" y="16"/>
                      </a:cubicBezTo>
                      <a:cubicBezTo>
                        <a:pt x="17" y="16"/>
                        <a:pt x="16" y="16"/>
                        <a:pt x="16" y="15"/>
                      </a:cubicBezTo>
                      <a:cubicBezTo>
                        <a:pt x="16" y="14"/>
                        <a:pt x="16" y="13"/>
                        <a:pt x="17" y="12"/>
                      </a:cubicBezTo>
                      <a:cubicBezTo>
                        <a:pt x="24" y="9"/>
                        <a:pt x="24" y="9"/>
                        <a:pt x="24" y="9"/>
                      </a:cubicBezTo>
                      <a:cubicBezTo>
                        <a:pt x="27" y="8"/>
                        <a:pt x="29" y="8"/>
                        <a:pt x="31" y="8"/>
                      </a:cubicBezTo>
                      <a:cubicBezTo>
                        <a:pt x="38" y="8"/>
                        <a:pt x="38" y="8"/>
                        <a:pt x="38" y="8"/>
                      </a:cubicBezTo>
                      <a:cubicBezTo>
                        <a:pt x="45" y="8"/>
                        <a:pt x="45" y="8"/>
                        <a:pt x="45" y="8"/>
                      </a:cubicBezTo>
                      <a:cubicBezTo>
                        <a:pt x="47" y="8"/>
                        <a:pt x="49" y="8"/>
                        <a:pt x="52" y="9"/>
                      </a:cubicBezTo>
                      <a:cubicBezTo>
                        <a:pt x="59" y="12"/>
                        <a:pt x="59" y="12"/>
                        <a:pt x="59" y="12"/>
                      </a:cubicBezTo>
                      <a:cubicBezTo>
                        <a:pt x="60" y="13"/>
                        <a:pt x="60" y="14"/>
                        <a:pt x="6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11" name="Group 110">
              <a:extLst>
                <a:ext uri="{FF2B5EF4-FFF2-40B4-BE49-F238E27FC236}">
                  <a16:creationId xmlns:a16="http://schemas.microsoft.com/office/drawing/2014/main" id="{44A0848B-8729-604B-85F1-D51AD470C9D4}"/>
                </a:ext>
              </a:extLst>
            </p:cNvPr>
            <p:cNvGrpSpPr/>
            <p:nvPr/>
          </p:nvGrpSpPr>
          <p:grpSpPr>
            <a:xfrm>
              <a:off x="851502" y="6634207"/>
              <a:ext cx="5940081" cy="2179122"/>
              <a:chOff x="851502" y="6634207"/>
              <a:chExt cx="5940081" cy="2179122"/>
            </a:xfrm>
          </p:grpSpPr>
          <p:grpSp>
            <p:nvGrpSpPr>
              <p:cNvPr id="99" name="Group 98">
                <a:extLst>
                  <a:ext uri="{FF2B5EF4-FFF2-40B4-BE49-F238E27FC236}">
                    <a16:creationId xmlns:a16="http://schemas.microsoft.com/office/drawing/2014/main" id="{300DC3C8-C532-E64D-A0D3-288D7EDD1195}"/>
                  </a:ext>
                </a:extLst>
              </p:cNvPr>
              <p:cNvGrpSpPr/>
              <p:nvPr/>
            </p:nvGrpSpPr>
            <p:grpSpPr>
              <a:xfrm>
                <a:off x="1632358" y="6718474"/>
                <a:ext cx="5159225" cy="2094855"/>
                <a:chOff x="1827229" y="6706391"/>
                <a:chExt cx="5159225" cy="2094855"/>
              </a:xfrm>
            </p:grpSpPr>
            <p:sp>
              <p:nvSpPr>
                <p:cNvPr id="62" name="TextBox 61">
                  <a:extLst>
                    <a:ext uri="{FF2B5EF4-FFF2-40B4-BE49-F238E27FC236}">
                      <a16:creationId xmlns:a16="http://schemas.microsoft.com/office/drawing/2014/main" id="{02E65487-ABD9-2842-B73E-580376BFB6C2}"/>
                    </a:ext>
                  </a:extLst>
                </p:cNvPr>
                <p:cNvSpPr txBox="1"/>
                <p:nvPr/>
              </p:nvSpPr>
              <p:spPr>
                <a:xfrm>
                  <a:off x="1841084" y="6706391"/>
                  <a:ext cx="51453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Open Sans" panose="020B0606030504020204" pitchFamily="34" charset="0"/>
                      <a:cs typeface="Segoe UI" panose="020B0502040204020203" pitchFamily="34" charset="0"/>
                    </a:rPr>
                    <a:t>Supporting Queens and Local Entrepreneurs</a:t>
                  </a:r>
                </a:p>
              </p:txBody>
            </p:sp>
            <p:sp>
              <p:nvSpPr>
                <p:cNvPr id="63" name="Rectangle 62">
                  <a:extLst>
                    <a:ext uri="{FF2B5EF4-FFF2-40B4-BE49-F238E27FC236}">
                      <a16:creationId xmlns:a16="http://schemas.microsoft.com/office/drawing/2014/main" id="{2C2EC537-5684-E846-AA54-7DB53A94B968}"/>
                    </a:ext>
                  </a:extLst>
                </p:cNvPr>
                <p:cNvSpPr>
                  <a:spLocks noChangeArrowheads="1"/>
                </p:cNvSpPr>
                <p:nvPr/>
              </p:nvSpPr>
              <p:spPr bwMode="auto">
                <a:xfrm>
                  <a:off x="1827229" y="7003382"/>
                  <a:ext cx="4938317" cy="179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285750" indent="-285750">
                    <a:buFont typeface="Wingdings" panose="05000000000000000000" pitchFamily="2" charset="2"/>
                    <a:buChar char="Ø"/>
                  </a:pPr>
                  <a:r>
                    <a:rPr kumimoji="0" lang="en-US" sz="1600" b="0" i="0" u="none" strike="noStrike" kern="1200" cap="none" spc="0" normalizeH="0" baseline="0" noProof="0">
                      <a:ln>
                        <a:noFill/>
                      </a:ln>
                      <a:effectLst/>
                      <a:uLnTx/>
                      <a:uFillTx/>
                      <a:latin typeface="Segoe UI"/>
                      <a:ea typeface="+mn-ea"/>
                      <a:cs typeface="+mn-cs"/>
                    </a:rPr>
                    <a:t>Our program will support entrepreneurs through every stage, from outreach and procurement through day-to-day operations &amp; marketing to maximize their chances for success at the airport.</a:t>
                  </a:r>
                </a:p>
                <a:p>
                  <a:pPr marL="285750" indent="-285750">
                    <a:buFont typeface="Wingdings" panose="05000000000000000000" pitchFamily="2" charset="2"/>
                    <a:buChar char="ü"/>
                  </a:pPr>
                  <a:endParaRPr lang="en-US" sz="1400">
                    <a:solidFill>
                      <a:srgbClr val="12284C"/>
                    </a:solidFill>
                    <a:latin typeface="Segoe UI"/>
                  </a:endParaRPr>
                </a:p>
                <a:p>
                  <a:r>
                    <a:rPr kumimoji="0" lang="en-US" sz="1400" b="0" i="0" u="none" strike="noStrike" kern="1200" cap="none" spc="0" normalizeH="0" baseline="0" noProof="0">
                      <a:ln>
                        <a:noFill/>
                      </a:ln>
                      <a:solidFill>
                        <a:srgbClr val="12284C"/>
                      </a:solidFill>
                      <a:effectLst/>
                      <a:uLnTx/>
                      <a:uFillTx/>
                      <a:latin typeface="Segoe UI"/>
                      <a:ea typeface="+mn-ea"/>
                      <a:cs typeface="+mn-cs"/>
                    </a:rPr>
                    <a:t> </a:t>
                  </a:r>
                </a:p>
                <a:p>
                  <a:pPr>
                    <a:lnSpc>
                      <a:spcPct val="150000"/>
                    </a:lnSpc>
                  </a:pPr>
                  <a:endParaRPr lang="en-US" sz="1400">
                    <a:latin typeface="Calibri" panose="020F0502020204030204"/>
                    <a:ea typeface="Open Sans" panose="020B0606030504020204" pitchFamily="34" charset="0"/>
                    <a:cs typeface="Open Sans" panose="020B0606030504020204" pitchFamily="34" charset="0"/>
                  </a:endParaRPr>
                </a:p>
              </p:txBody>
            </p:sp>
          </p:grpSp>
          <p:sp>
            <p:nvSpPr>
              <p:cNvPr id="53" name="Oval 52">
                <a:extLst>
                  <a:ext uri="{FF2B5EF4-FFF2-40B4-BE49-F238E27FC236}">
                    <a16:creationId xmlns:a16="http://schemas.microsoft.com/office/drawing/2014/main" id="{5457055D-35D1-664A-B944-3FAC981AA9D0}"/>
                  </a:ext>
                </a:extLst>
              </p:cNvPr>
              <p:cNvSpPr/>
              <p:nvPr/>
            </p:nvSpPr>
            <p:spPr>
              <a:xfrm>
                <a:off x="851502" y="6634207"/>
                <a:ext cx="731520" cy="731520"/>
              </a:xfrm>
              <a:prstGeom prst="ellipse">
                <a:avLst/>
              </a:prstGeom>
              <a:solidFill>
                <a:srgbClr val="42BA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0568CAE4-DD90-0698-3B90-2B76186D5241}"/>
              </a:ext>
            </a:extLst>
          </p:cNvPr>
          <p:cNvSpPr txBox="1"/>
          <p:nvPr/>
        </p:nvSpPr>
        <p:spPr>
          <a:xfrm>
            <a:off x="168037" y="860758"/>
            <a:ext cx="11014677" cy="665145"/>
          </a:xfrm>
          <a:prstGeom prst="rect">
            <a:avLst/>
          </a:prstGeom>
          <a:noFill/>
        </p:spPr>
        <p:txBody>
          <a:bodyPr wrap="square" lIns="91440" tIns="45720" rIns="91440" bIns="45720" anchor="t">
            <a:spAutoFit/>
          </a:bodyPr>
          <a:lstStyle/>
          <a:p>
            <a:pPr>
              <a:spcAft>
                <a:spcPts val="800"/>
              </a:spcAft>
              <a:buClr>
                <a:srgbClr val="14274A"/>
              </a:buClr>
              <a:defRPr/>
            </a:pPr>
            <a:r>
              <a:rPr lang="en-US" b="1">
                <a:solidFill>
                  <a:srgbClr val="002060"/>
                </a:solidFill>
                <a:ea typeface="Calibri"/>
                <a:cs typeface="Calibri"/>
              </a:rPr>
              <a:t>JMP is creating opportunities for Queens businesses &amp; IOC graduates to step foot into the airport environment with minimized risk and strategic support </a:t>
            </a:r>
            <a:endParaRPr lang="en-US" b="1">
              <a:solidFill>
                <a:srgbClr val="002060"/>
              </a:solidFill>
              <a:ea typeface="Calibri"/>
              <a:cs typeface="Calibri" panose="020F0502020204030204" pitchFamily="34" charset="0"/>
            </a:endParaRPr>
          </a:p>
        </p:txBody>
      </p:sp>
      <p:sp>
        <p:nvSpPr>
          <p:cNvPr id="6" name="TextBox 5">
            <a:extLst>
              <a:ext uri="{FF2B5EF4-FFF2-40B4-BE49-F238E27FC236}">
                <a16:creationId xmlns:a16="http://schemas.microsoft.com/office/drawing/2014/main" id="{CB5B2D7A-F002-D7B1-4CE8-715E27D2FADC}"/>
              </a:ext>
            </a:extLst>
          </p:cNvPr>
          <p:cNvSpPr txBox="1"/>
          <p:nvPr/>
        </p:nvSpPr>
        <p:spPr>
          <a:xfrm>
            <a:off x="7055961" y="2394772"/>
            <a:ext cx="4829004" cy="2308324"/>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pPr>
            <a:r>
              <a:rPr lang="en-US" sz="1600">
                <a:latin typeface="Segoe UI"/>
              </a:rPr>
              <a:t>The</a:t>
            </a:r>
            <a:r>
              <a:rPr kumimoji="0" lang="en-US" sz="1600" b="0" i="0" u="none" strike="noStrike" kern="1200" cap="none" spc="0" normalizeH="0" baseline="0" noProof="0">
                <a:ln>
                  <a:noFill/>
                </a:ln>
                <a:effectLst/>
                <a:uLnTx/>
                <a:uFillTx/>
                <a:latin typeface="Segoe UI"/>
                <a:ea typeface="+mn-ea"/>
                <a:cs typeface="+mn-cs"/>
              </a:rPr>
              <a:t> Marketplace will welcome Terminal 6 passengers to the talent, diversity and vibrancy of Queens.  </a:t>
            </a:r>
          </a:p>
          <a:p>
            <a:pPr marL="285750" indent="-285750">
              <a:buFont typeface="Wingdings" panose="05000000000000000000" pitchFamily="2" charset="2"/>
              <a:buChar char="Ø"/>
            </a:pPr>
            <a:endParaRPr lang="en-US" sz="1600">
              <a:latin typeface="Segoe UI"/>
            </a:endParaRPr>
          </a:p>
          <a:p>
            <a:pPr marL="285750" indent="-285750">
              <a:buFont typeface="Wingdings" panose="05000000000000000000" pitchFamily="2" charset="2"/>
              <a:buChar char="Ø"/>
            </a:pPr>
            <a:r>
              <a:rPr lang="en-US" sz="1600">
                <a:latin typeface="Segoe UI"/>
              </a:rPr>
              <a:t>Businesses</a:t>
            </a:r>
            <a:r>
              <a:rPr kumimoji="0" lang="en-US" sz="1600" b="0" i="0" u="none" strike="noStrike" kern="1200" cap="none" spc="0" normalizeH="0" baseline="0" noProof="0">
                <a:ln>
                  <a:noFill/>
                </a:ln>
                <a:effectLst/>
                <a:uLnTx/>
                <a:uFillTx/>
                <a:latin typeface="Segoe UI"/>
                <a:ea typeface="+mn-ea"/>
                <a:cs typeface="+mn-cs"/>
              </a:rPr>
              <a:t> </a:t>
            </a:r>
            <a:r>
              <a:rPr lang="en-US" sz="1600">
                <a:latin typeface="Segoe UI"/>
              </a:rPr>
              <a:t>should</a:t>
            </a:r>
            <a:r>
              <a:rPr kumimoji="0" lang="en-US" sz="1600" b="0" i="0" u="none" strike="noStrike" kern="1200" cap="none" spc="0" normalizeH="0" baseline="0" noProof="0">
                <a:ln>
                  <a:noFill/>
                </a:ln>
                <a:effectLst/>
                <a:uLnTx/>
                <a:uFillTx/>
                <a:latin typeface="Segoe UI"/>
                <a:ea typeface="+mn-ea"/>
                <a:cs typeface="+mn-cs"/>
              </a:rPr>
              <a:t> enhance the passenger experience and contribute to their journey, introducing unique brands, products and delicacies that can only be discovered in Queens.  </a:t>
            </a:r>
            <a:endParaRPr lang="en-US" sz="2000"/>
          </a:p>
        </p:txBody>
      </p:sp>
      <p:pic>
        <p:nvPicPr>
          <p:cNvPr id="8" name="Graphic 7" descr="Teacher with solid fill">
            <a:extLst>
              <a:ext uri="{FF2B5EF4-FFF2-40B4-BE49-F238E27FC236}">
                <a16:creationId xmlns:a16="http://schemas.microsoft.com/office/drawing/2014/main" id="{4C338212-BE49-91AE-FD41-045597D00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017" y="4800612"/>
            <a:ext cx="629564" cy="629564"/>
          </a:xfrm>
          <a:prstGeom prst="rect">
            <a:avLst/>
          </a:prstGeom>
        </p:spPr>
      </p:pic>
      <p:pic>
        <p:nvPicPr>
          <p:cNvPr id="10" name="Graphic 9" descr="Kiosk with solid fill">
            <a:extLst>
              <a:ext uri="{FF2B5EF4-FFF2-40B4-BE49-F238E27FC236}">
                <a16:creationId xmlns:a16="http://schemas.microsoft.com/office/drawing/2014/main" id="{8A97A3B9-116B-4AB3-D6AA-D8C816CA18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10757" y="2072681"/>
            <a:ext cx="551685" cy="551685"/>
          </a:xfrm>
          <a:prstGeom prst="rect">
            <a:avLst/>
          </a:prstGeom>
        </p:spPr>
      </p:pic>
      <p:pic>
        <p:nvPicPr>
          <p:cNvPr id="12" name="Graphic 11" descr="Airplane with solid fill">
            <a:extLst>
              <a:ext uri="{FF2B5EF4-FFF2-40B4-BE49-F238E27FC236}">
                <a16:creationId xmlns:a16="http://schemas.microsoft.com/office/drawing/2014/main" id="{EA6A9125-9163-DF6A-3A68-BEAF437491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3088" y="4835744"/>
            <a:ext cx="590231" cy="590231"/>
          </a:xfrm>
          <a:prstGeom prst="rect">
            <a:avLst/>
          </a:prstGeom>
        </p:spPr>
      </p:pic>
      <p:sp>
        <p:nvSpPr>
          <p:cNvPr id="14" name="Oval 13">
            <a:extLst>
              <a:ext uri="{FF2B5EF4-FFF2-40B4-BE49-F238E27FC236}">
                <a16:creationId xmlns:a16="http://schemas.microsoft.com/office/drawing/2014/main" id="{C86E6658-2E72-E329-6D1F-8055655EBDE7}"/>
              </a:ext>
            </a:extLst>
          </p:cNvPr>
          <p:cNvSpPr/>
          <p:nvPr/>
        </p:nvSpPr>
        <p:spPr>
          <a:xfrm>
            <a:off x="376827" y="1973854"/>
            <a:ext cx="731520" cy="73152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B895C92-D96E-003D-1306-75824C95D3F8}"/>
              </a:ext>
            </a:extLst>
          </p:cNvPr>
          <p:cNvSpPr txBox="1"/>
          <p:nvPr/>
        </p:nvSpPr>
        <p:spPr>
          <a:xfrm>
            <a:off x="1108347" y="2063139"/>
            <a:ext cx="4691204" cy="338554"/>
          </a:xfrm>
          <a:prstGeom prst="rect">
            <a:avLst/>
          </a:prstGeom>
          <a:noFill/>
        </p:spPr>
        <p:txBody>
          <a:bodyPr wrap="square" lIns="91440" tIns="45720" rIns="91440" bIns="45720" rtlCol="0" anchor="t">
            <a:spAutoFit/>
          </a:bodyPr>
          <a:lstStyle/>
          <a:p>
            <a:r>
              <a:rPr lang="en-US" sz="1600" b="1">
                <a:solidFill>
                  <a:srgbClr val="002060"/>
                </a:solidFill>
                <a:latin typeface="Segoe UI"/>
                <a:ea typeface="Open Sans"/>
                <a:cs typeface="Segoe UI"/>
              </a:rPr>
              <a:t>5 Retail &amp; Grab-and-Go Opportunities </a:t>
            </a:r>
          </a:p>
        </p:txBody>
      </p:sp>
      <p:sp>
        <p:nvSpPr>
          <p:cNvPr id="17" name="TextBox 16">
            <a:extLst>
              <a:ext uri="{FF2B5EF4-FFF2-40B4-BE49-F238E27FC236}">
                <a16:creationId xmlns:a16="http://schemas.microsoft.com/office/drawing/2014/main" id="{6CCC4478-FDFD-457A-D7DA-66CC4023E198}"/>
              </a:ext>
            </a:extLst>
          </p:cNvPr>
          <p:cNvSpPr txBox="1"/>
          <p:nvPr/>
        </p:nvSpPr>
        <p:spPr>
          <a:xfrm>
            <a:off x="1106889" y="2393232"/>
            <a:ext cx="5123032" cy="2308324"/>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defRPr/>
            </a:pPr>
            <a:r>
              <a:rPr lang="en-US" sz="1600">
                <a:solidFill>
                  <a:prstClr val="black"/>
                </a:solidFill>
                <a:latin typeface="Segoe UI"/>
              </a:rPr>
              <a:t>2 kiosks and 3 in-line units</a:t>
            </a:r>
            <a:endParaRPr lang="en-US">
              <a:solidFill>
                <a:prstClr val="black"/>
              </a:solidFill>
              <a:latin typeface="Segoe UI"/>
            </a:endParaRPr>
          </a:p>
          <a:p>
            <a:pPr marL="285750" indent="-285750">
              <a:buFont typeface="Wingdings" panose="05000000000000000000" pitchFamily="2" charset="2"/>
              <a:buChar char="Ø"/>
              <a:defRPr/>
            </a:pPr>
            <a:endParaRPr lang="en-US" sz="1600">
              <a:solidFill>
                <a:prstClr val="black"/>
              </a:solidFill>
              <a:latin typeface="Segoe UI"/>
            </a:endParaRPr>
          </a:p>
          <a:p>
            <a:pPr marL="285750" indent="-285750">
              <a:buFont typeface="Wingdings" panose="05000000000000000000" pitchFamily="2" charset="2"/>
              <a:buChar char="Ø"/>
              <a:defRPr/>
            </a:pPr>
            <a:r>
              <a:rPr lang="en-US" sz="1600">
                <a:solidFill>
                  <a:prstClr val="black"/>
                </a:solidFill>
                <a:latin typeface="Segoe UI"/>
              </a:rPr>
              <a:t>Opened</a:t>
            </a:r>
            <a:r>
              <a:rPr kumimoji="0" lang="en-US" sz="1600" b="0" i="0" u="none" strike="noStrike" kern="1200" cap="none" spc="0" normalizeH="0" baseline="0" noProof="0">
                <a:ln>
                  <a:noFill/>
                </a:ln>
                <a:solidFill>
                  <a:prstClr val="black"/>
                </a:solidFill>
                <a:effectLst/>
                <a:uLnTx/>
                <a:uFillTx/>
                <a:latin typeface="Segoe UI"/>
                <a:ea typeface="+mn-ea"/>
                <a:cs typeface="+mn-cs"/>
              </a:rPr>
              <a:t> in 2 phases (</a:t>
            </a:r>
            <a:r>
              <a:rPr lang="en-US" sz="1600">
                <a:solidFill>
                  <a:prstClr val="black"/>
                </a:solidFill>
                <a:latin typeface="Segoe UI"/>
              </a:rPr>
              <a:t>3 units in 2026</a:t>
            </a:r>
            <a:r>
              <a:rPr kumimoji="0" lang="en-US" sz="1600" b="0" i="0" u="none" strike="noStrike" kern="1200" cap="none" spc="0" normalizeH="0" baseline="0" noProof="0">
                <a:ln>
                  <a:noFill/>
                </a:ln>
                <a:solidFill>
                  <a:prstClr val="black"/>
                </a:solidFill>
                <a:effectLst/>
                <a:uLnTx/>
                <a:uFillTx/>
                <a:latin typeface="Segoe UI"/>
                <a:ea typeface="+mn-ea"/>
                <a:cs typeface="+mn-cs"/>
              </a:rPr>
              <a:t> &amp; </a:t>
            </a:r>
            <a:r>
              <a:rPr lang="en-US" sz="1600">
                <a:solidFill>
                  <a:prstClr val="black"/>
                </a:solidFill>
                <a:latin typeface="Segoe UI"/>
              </a:rPr>
              <a:t>2 units in 2028</a:t>
            </a:r>
            <a:r>
              <a:rPr kumimoji="0" lang="en-US" sz="1600" b="0" i="0" u="none" strike="noStrike" kern="1200" cap="none" spc="0" normalizeH="0" baseline="0" noProof="0">
                <a:ln>
                  <a:noFill/>
                </a:ln>
                <a:solidFill>
                  <a:prstClr val="black"/>
                </a:solidFill>
                <a:effectLst/>
                <a:uLnTx/>
                <a:uFillTx/>
                <a:latin typeface="Segoe UI"/>
                <a:ea typeface="+mn-ea"/>
                <a:cs typeface="+mn-cs"/>
              </a:rPr>
              <a:t>).</a:t>
            </a:r>
            <a:endParaRPr lang="en-US" sz="1600">
              <a:solidFill>
                <a:prstClr val="black"/>
              </a:solidFill>
              <a:latin typeface="Segoe UI"/>
              <a:cs typeface="Segoe UI"/>
            </a:endParaRPr>
          </a:p>
          <a:p>
            <a:pPr marL="285750" indent="-285750">
              <a:buFont typeface="Wingdings" panose="05000000000000000000" pitchFamily="2" charset="2"/>
              <a:buChar char="Ø"/>
              <a:defRPr/>
            </a:pPr>
            <a:endParaRPr lang="en-US" sz="1600">
              <a:solidFill>
                <a:prstClr val="black"/>
              </a:solidFill>
              <a:latin typeface="Segoe UI"/>
            </a:endParaRPr>
          </a:p>
          <a:p>
            <a:pPr marL="285750" indent="-285750">
              <a:buFont typeface="Wingdings" panose="05000000000000000000" pitchFamily="2" charset="2"/>
              <a:buChar char="Ø"/>
              <a:defRPr/>
            </a:pPr>
            <a:r>
              <a:rPr kumimoji="0" lang="en-US" sz="1600" b="0" i="0" u="none" strike="noStrike" kern="1200" cap="none" spc="0" normalizeH="0" baseline="0" noProof="0">
                <a:ln>
                  <a:noFill/>
                </a:ln>
                <a:solidFill>
                  <a:prstClr val="black"/>
                </a:solidFill>
                <a:effectLst/>
                <a:uLnTx/>
                <a:uFillTx/>
                <a:latin typeface="Segoe UI"/>
                <a:ea typeface="+mn-ea"/>
                <a:cs typeface="+mn-cs"/>
              </a:rPr>
              <a:t>E</a:t>
            </a:r>
            <a:r>
              <a:rPr lang="en-US" sz="1600">
                <a:solidFill>
                  <a:prstClr val="black"/>
                </a:solidFill>
                <a:latin typeface="Segoe UI"/>
              </a:rPr>
              <a:t>xclusively available to local businesses and graduates of the PANYNJ Institute of Concessions (IOC)  program, with 1 unit reserved for an IOC graduate.</a:t>
            </a:r>
            <a:endParaRPr lang="en-US" sz="1600">
              <a:solidFill>
                <a:prstClr val="black"/>
              </a:solidFill>
              <a:latin typeface="Segoe UI"/>
              <a:cs typeface="Segoe UI"/>
            </a:endParaRPr>
          </a:p>
        </p:txBody>
      </p:sp>
      <p:pic>
        <p:nvPicPr>
          <p:cNvPr id="19" name="Graphic 18" descr="Register with solid fill">
            <a:extLst>
              <a:ext uri="{FF2B5EF4-FFF2-40B4-BE49-F238E27FC236}">
                <a16:creationId xmlns:a16="http://schemas.microsoft.com/office/drawing/2014/main" id="{81C99CA7-5A3A-63B4-83B2-4CF13740D8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447" y="2058750"/>
            <a:ext cx="588484" cy="588484"/>
          </a:xfrm>
          <a:prstGeom prst="rect">
            <a:avLst/>
          </a:prstGeom>
        </p:spPr>
      </p:pic>
      <p:pic>
        <p:nvPicPr>
          <p:cNvPr id="3" name="Picture 2">
            <a:extLst>
              <a:ext uri="{FF2B5EF4-FFF2-40B4-BE49-F238E27FC236}">
                <a16:creationId xmlns:a16="http://schemas.microsoft.com/office/drawing/2014/main" id="{97E4CF1E-095F-C43D-EC74-0CF6D6A9C4B3}"/>
              </a:ext>
            </a:extLst>
          </p:cNvPr>
          <p:cNvPicPr>
            <a:picLocks noChangeAspect="1"/>
          </p:cNvPicPr>
          <p:nvPr/>
        </p:nvPicPr>
        <p:blipFill>
          <a:blip r:embed="rId11"/>
          <a:stretch>
            <a:fillRect/>
          </a:stretch>
        </p:blipFill>
        <p:spPr>
          <a:xfrm>
            <a:off x="11148514" y="6302729"/>
            <a:ext cx="887276" cy="403307"/>
          </a:xfrm>
          <a:prstGeom prst="rect">
            <a:avLst/>
          </a:prstGeom>
        </p:spPr>
      </p:pic>
    </p:spTree>
    <p:extLst>
      <p:ext uri="{BB962C8B-B14F-4D97-AF65-F5344CB8AC3E}">
        <p14:creationId xmlns:p14="http://schemas.microsoft.com/office/powerpoint/2010/main" val="4118583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antag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D424CC0875AC4280C439628E913DD3" ma:contentTypeVersion="17" ma:contentTypeDescription="Create a new document." ma:contentTypeScope="" ma:versionID="611112f7a4ce79bac2c918b1526cda41">
  <xsd:schema xmlns:xsd="http://www.w3.org/2001/XMLSchema" xmlns:xs="http://www.w3.org/2001/XMLSchema" xmlns:p="http://schemas.microsoft.com/office/2006/metadata/properties" xmlns:ns2="12bd007b-dbd0-430b-a9cf-553159fa280c" xmlns:ns3="c5cc028d-f6ee-4fc1-8d0e-214c7a60177f" targetNamespace="http://schemas.microsoft.com/office/2006/metadata/properties" ma:root="true" ma:fieldsID="493e42e44bc0adb395b1bb9310a46c8c" ns2:_="" ns3:_="">
    <xsd:import namespace="12bd007b-dbd0-430b-a9cf-553159fa280c"/>
    <xsd:import namespace="c5cc028d-f6ee-4fc1-8d0e-214c7a6017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bd007b-dbd0-430b-a9cf-553159fa28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0d6405e-c757-4c7d-adc2-342f2c63db3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cc028d-f6ee-4fc1-8d0e-214c7a6017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b4d7235-319e-4be4-81d1-72f168e5bdb0}" ma:internalName="TaxCatchAll" ma:showField="CatchAllData" ma:web="c5cc028d-f6ee-4fc1-8d0e-214c7a6017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bd007b-dbd0-430b-a9cf-553159fa280c">
      <Terms xmlns="http://schemas.microsoft.com/office/infopath/2007/PartnerControls"/>
    </lcf76f155ced4ddcb4097134ff3c332f>
    <TaxCatchAll xmlns="c5cc028d-f6ee-4fc1-8d0e-214c7a60177f" xsi:nil="true"/>
    <SharedWithUsers xmlns="c5cc028d-f6ee-4fc1-8d0e-214c7a60177f">
      <UserInfo>
        <DisplayName>Paddy McFadden</DisplayName>
        <AccountId>16</AccountId>
        <AccountType/>
      </UserInfo>
      <UserInfo>
        <DisplayName>Le Sher Alexis Harvey</DisplayName>
        <AccountId>12</AccountId>
        <AccountType/>
      </UserInfo>
    </SharedWithUsers>
  </documentManagement>
</p:properties>
</file>

<file path=customXml/itemProps1.xml><?xml version="1.0" encoding="utf-8"?>
<ds:datastoreItem xmlns:ds="http://schemas.openxmlformats.org/officeDocument/2006/customXml" ds:itemID="{3834CEB2-DAD9-4FD1-8FAA-8243B5E80B6E}">
  <ds:schemaRefs>
    <ds:schemaRef ds:uri="http://schemas.microsoft.com/sharepoint/v3/contenttype/forms"/>
  </ds:schemaRefs>
</ds:datastoreItem>
</file>

<file path=customXml/itemProps2.xml><?xml version="1.0" encoding="utf-8"?>
<ds:datastoreItem xmlns:ds="http://schemas.openxmlformats.org/officeDocument/2006/customXml" ds:itemID="{66BA5744-15DB-4FBE-8846-83EA2A1A9C27}">
  <ds:schemaRefs>
    <ds:schemaRef ds:uri="12bd007b-dbd0-430b-a9cf-553159fa280c"/>
    <ds:schemaRef ds:uri="c5cc028d-f6ee-4fc1-8d0e-214c7a6017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483D9C-C72A-44AA-897F-38BE1170334F}">
  <ds:schemaRefs>
    <ds:schemaRef ds:uri="12bd007b-dbd0-430b-a9cf-553159fa280c"/>
    <ds:schemaRef ds:uri="c5cc028d-f6ee-4fc1-8d0e-214c7a6017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1530</Words>
  <Application>Microsoft Office PowerPoint</Application>
  <PresentationFormat>Widescreen</PresentationFormat>
  <Paragraphs>217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Segoe UI</vt:lpstr>
      <vt:lpstr>Symbol</vt:lpstr>
      <vt:lpstr>Wingdings</vt:lpstr>
      <vt:lpstr>Office Theme</vt:lpstr>
      <vt:lpstr>JFK Terminal 6 Local Business Marketplace</vt:lpstr>
      <vt:lpstr>PowerPoint Presentation</vt:lpstr>
      <vt:lpstr>PowerPoint Presentation</vt:lpstr>
      <vt:lpstr>JFK Millennium Partners</vt:lpstr>
      <vt:lpstr>PowerPoint Presentation</vt:lpstr>
      <vt:lpstr>JFK Terminal 6 Redevelopment- Project Overview</vt:lpstr>
      <vt:lpstr>JFK Terminal 6 Development - Project Timeline</vt:lpstr>
      <vt:lpstr>PowerPoint Presentation</vt:lpstr>
      <vt:lpstr>PowerPoint Presentation</vt:lpstr>
      <vt:lpstr>Eligibility Requirements and Benefits</vt:lpstr>
      <vt:lpstr>T6 Local Business Marketplace: Key Considerations</vt:lpstr>
      <vt:lpstr>PowerPoint Presentation</vt:lpstr>
      <vt:lpstr>PowerPoint Presentation</vt:lpstr>
      <vt:lpstr>T6 Local Business Marketplace: Design &amp; Construction</vt:lpstr>
      <vt:lpstr>T6 Local Business Marketplace: Design &amp; Construction</vt:lpstr>
      <vt:lpstr>T6 Local Business Marketplace: Design &amp; Construction</vt:lpstr>
      <vt:lpstr>T6 Local Business Marketplace: Marketing &amp; Operational Support</vt:lpstr>
      <vt:lpstr>PowerPoint Presentation</vt:lpstr>
      <vt:lpstr>T6 Local Business Marketplace: Procurement Process &amp; 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Piotr Ferenc</dc:creator>
  <cp:lastModifiedBy>Philana Potter</cp:lastModifiedBy>
  <cp:revision>3</cp:revision>
  <cp:lastPrinted>2024-10-08T15:27:35Z</cp:lastPrinted>
  <dcterms:created xsi:type="dcterms:W3CDTF">2022-10-25T13:29:31Z</dcterms:created>
  <dcterms:modified xsi:type="dcterms:W3CDTF">2024-10-11T14:53:18Z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0x010100F8D424CC0875AC4280C439628E913DD3</vt:lpwstr>
  </property>
  <property fmtid="{D5CDD505-2E9C-101B-9397-08002B2CF9AE}" pid="3" name="MediaServiceImageTags">
    <vt:lpwstr/>
  </property>
</Properties>
</file>